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84" r:id="rId2"/>
    <p:sldMasterId id="2147483672" r:id="rId3"/>
    <p:sldMasterId id="2147483710" r:id="rId4"/>
  </p:sldMasterIdLst>
  <p:notesMasterIdLst>
    <p:notesMasterId r:id="rId20"/>
  </p:notesMasterIdLst>
  <p:sldIdLst>
    <p:sldId id="265" r:id="rId5"/>
    <p:sldId id="288" r:id="rId6"/>
    <p:sldId id="319" r:id="rId7"/>
    <p:sldId id="324" r:id="rId8"/>
    <p:sldId id="308" r:id="rId9"/>
    <p:sldId id="322" r:id="rId10"/>
    <p:sldId id="323" r:id="rId11"/>
    <p:sldId id="305" r:id="rId12"/>
    <p:sldId id="321" r:id="rId13"/>
    <p:sldId id="318" r:id="rId14"/>
    <p:sldId id="310" r:id="rId15"/>
    <p:sldId id="311" r:id="rId16"/>
    <p:sldId id="312" r:id="rId17"/>
    <p:sldId id="268" r:id="rId18"/>
    <p:sldId id="316" r:id="rId19"/>
  </p:sldIdLst>
  <p:sldSz cx="10160000" cy="5715000"/>
  <p:notesSz cx="6858000" cy="9144000"/>
  <p:defaultTextStyle>
    <a:defPPr>
      <a:defRPr lang="ja-JP"/>
    </a:defPPr>
    <a:lvl1pPr marL="0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8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hara" initials="k" lastIdx="11" clrIdx="0">
    <p:extLst>
      <p:ext uri="{19B8F6BF-5375-455C-9EA6-DF929625EA0E}">
        <p15:presenceInfo xmlns:p15="http://schemas.microsoft.com/office/powerpoint/2012/main" userId="kawahara" providerId="None"/>
      </p:ext>
    </p:extLst>
  </p:cmAuthor>
  <p:cmAuthor id="2" name="前田 美弥" initials="前田" lastIdx="2" clrIdx="1">
    <p:extLst>
      <p:ext uri="{19B8F6BF-5375-455C-9EA6-DF929625EA0E}">
        <p15:presenceInfo xmlns:p15="http://schemas.microsoft.com/office/powerpoint/2012/main" userId="S-1-5-21-1526231339-3933217477-2077139423-9107" providerId="AD"/>
      </p:ext>
    </p:extLst>
  </p:cmAuthor>
  <p:cmAuthor id="3" name="前崎 希" initials="前崎" lastIdx="5" clrIdx="2">
    <p:extLst>
      <p:ext uri="{19B8F6BF-5375-455C-9EA6-DF929625EA0E}">
        <p15:presenceInfo xmlns:p15="http://schemas.microsoft.com/office/powerpoint/2012/main" userId="S-1-5-21-1526231339-3933217477-2077139423-23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00"/>
    <a:srgbClr val="FEF3F0"/>
    <a:srgbClr val="FF0000"/>
    <a:srgbClr val="FF9933"/>
    <a:srgbClr val="FF4747"/>
    <a:srgbClr val="FF6D6D"/>
    <a:srgbClr val="FF3399"/>
    <a:srgbClr val="A2F961"/>
    <a:srgbClr val="00B050"/>
    <a:srgbClr val="D987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5088" autoAdjust="0"/>
  </p:normalViewPr>
  <p:slideViewPr>
    <p:cSldViewPr showGuides="1">
      <p:cViewPr varScale="1">
        <p:scale>
          <a:sx n="78" d="100"/>
          <a:sy n="78" d="100"/>
        </p:scale>
        <p:origin x="1092" y="84"/>
      </p:cViewPr>
      <p:guideLst>
        <p:guide orient="horz" pos="938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6" d="100"/>
          <a:sy n="116" d="100"/>
        </p:scale>
        <p:origin x="344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05AF5-13E1-4DBB-B64F-374E3688F250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68C26-6626-45D2-8C6F-F94F6D17F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86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（対応）生徒用テキスト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(p.41)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年後はどうなっていたいか考え、あなたが希望するライフイベント表に書き入れてみよう。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149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68C26-6626-45D2-8C6F-F94F6D17F7A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632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dirty="0"/>
              <a:t>キャッシュフロー表の記入方法はスライドの順に行う。</a:t>
            </a:r>
          </a:p>
          <a:p>
            <a:endParaRPr kumimoji="1" lang="ja-JP" altLang="en-US" sz="1200" dirty="0"/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■レポートを作成する場合、</a:t>
            </a:r>
          </a:p>
          <a:p>
            <a:r>
              <a:rPr kumimoji="1" lang="ja-JP" altLang="en-US" sz="1200" dirty="0"/>
              <a:t>①　自分の名前と家族の名前（数年後に結婚など、将来の予定で</a:t>
            </a:r>
            <a:r>
              <a:rPr kumimoji="1" lang="en-US" altLang="ja-JP" sz="1200" dirty="0"/>
              <a:t>OK</a:t>
            </a:r>
            <a:r>
              <a:rPr kumimoji="1" lang="ja-JP" altLang="en-US" sz="1200" dirty="0"/>
              <a:t>）。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②　年次ごとの年齢を記入（スライドのように、まだ生まれていない子どもはマイナスの年齢を入れるとよい）。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③　実現可能かどうかを確認するためのツールなので、希望をすべて盛り込んで</a:t>
            </a:r>
            <a:r>
              <a:rPr kumimoji="1" lang="en-US" altLang="ja-JP" sz="1200" dirty="0"/>
              <a:t>OK</a:t>
            </a:r>
            <a:r>
              <a:rPr kumimoji="1" lang="ja-JP" altLang="en-US" sz="1200" dirty="0"/>
              <a:t>、ただし、宝クジに当たるなどは不可）。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④　</a:t>
            </a:r>
            <a:r>
              <a:rPr kumimoji="1" lang="en-US" altLang="ja-JP" sz="1200" dirty="0"/>
              <a:t>2019</a:t>
            </a:r>
            <a:r>
              <a:rPr kumimoji="1" lang="ja-JP" altLang="en-US" sz="1200" dirty="0"/>
              <a:t>年末をベースに収入の合計を記入するが、卒業後の収入に関しては、希望する職業の平均的な収入額を入れるとよい。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⑤　支出項目の設定は自由。食費・光熱費・通信費・日用雑貨費・交際費などは基本生活費にまとめるが、自分がよく使うと思う事柄について、項目を立てても</a:t>
            </a:r>
            <a:r>
              <a:rPr kumimoji="1" lang="en-US" altLang="ja-JP" sz="1200" dirty="0"/>
              <a:t>OK</a:t>
            </a:r>
            <a:r>
              <a:rPr kumimoji="1" lang="ja-JP" altLang="en-US" sz="1200" dirty="0"/>
              <a:t>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⑥　収入合計と支出合計の差額。プラスであれば、その金額が貯蓄できた金額であり、マイナスになれば前年までの貯蓄を取り崩さないと、ライフプランが達成できない。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⑦　</a:t>
            </a:r>
            <a:r>
              <a:rPr kumimoji="1" lang="en-US" altLang="ja-JP" sz="1200" dirty="0"/>
              <a:t>2019</a:t>
            </a:r>
            <a:r>
              <a:rPr kumimoji="1" lang="ja-JP" altLang="en-US" sz="1200" dirty="0"/>
              <a:t>年末の貯蓄残高、わからないなら、現時点の貯蓄残高で</a:t>
            </a:r>
            <a:r>
              <a:rPr kumimoji="1" lang="en-US" altLang="ja-JP" sz="1200" dirty="0"/>
              <a:t>OK</a:t>
            </a:r>
            <a:r>
              <a:rPr kumimoji="1" lang="ja-JP" altLang="en-US" sz="1200" dirty="0"/>
              <a:t>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⑧　</a:t>
            </a:r>
            <a:r>
              <a:rPr kumimoji="1" lang="en-US" altLang="ja-JP" sz="1200" dirty="0"/>
              <a:t>2020</a:t>
            </a:r>
            <a:r>
              <a:rPr kumimoji="1" lang="ja-JP" altLang="en-US" sz="1200" dirty="0"/>
              <a:t>年以降は、収入・支出とも、</a:t>
            </a:r>
            <a:r>
              <a:rPr kumimoji="1" lang="en-US" altLang="ja-JP" sz="1200" dirty="0"/>
              <a:t>2019</a:t>
            </a:r>
            <a:r>
              <a:rPr kumimoji="1" lang="ja-JP" altLang="en-US" sz="1200" dirty="0"/>
              <a:t>年（前年末）の数字を元に数字を当てはめていく。就職・結婚などライフプランが変わった場合は、予想の数字を当てはめて</a:t>
            </a:r>
            <a:r>
              <a:rPr kumimoji="1" lang="en-US" altLang="ja-JP" sz="1200" dirty="0"/>
              <a:t>OK</a:t>
            </a:r>
            <a:r>
              <a:rPr kumimoji="1" lang="ja-JP" altLang="en-US" sz="1200" dirty="0"/>
              <a:t>。</a:t>
            </a:r>
          </a:p>
          <a:p>
            <a:r>
              <a:rPr kumimoji="1" lang="ja-JP" altLang="en-US" sz="1200" dirty="0"/>
              <a:t>　　　スライドの計算式は、収入や支出が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％ずつ上昇する（つまり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％のインフレ）としたもの。レポートは上昇率ゼロで推移しても</a:t>
            </a:r>
            <a:r>
              <a:rPr kumimoji="1" lang="en-US" altLang="ja-JP" sz="1200" dirty="0"/>
              <a:t>OK</a:t>
            </a:r>
            <a:r>
              <a:rPr kumimoji="1" lang="ja-JP" altLang="en-US" sz="1200" dirty="0"/>
              <a:t>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⑨　前年末の残高に運用率で計算した運用収益を加え、</a:t>
            </a:r>
            <a:r>
              <a:rPr kumimoji="1" lang="en-US" altLang="ja-JP" sz="1200" dirty="0"/>
              <a:t>2020</a:t>
            </a:r>
            <a:r>
              <a:rPr kumimoji="1" lang="ja-JP" altLang="en-US" sz="1200" dirty="0"/>
              <a:t>年の年間収支をプラスする（</a:t>
            </a:r>
            <a:r>
              <a:rPr kumimoji="1" lang="en-US" altLang="ja-JP" sz="1200" dirty="0"/>
              <a:t>400</a:t>
            </a:r>
            <a:r>
              <a:rPr kumimoji="1" lang="ja-JP" altLang="en-US" sz="1200" dirty="0"/>
              <a:t>万円</a:t>
            </a:r>
            <a:r>
              <a:rPr kumimoji="1" lang="en-US" altLang="ja-JP" sz="1200" dirty="0"/>
              <a:t>×1.01</a:t>
            </a:r>
            <a:r>
              <a:rPr kumimoji="1" lang="ja-JP" altLang="en-US" sz="1200" dirty="0"/>
              <a:t>＋</a:t>
            </a:r>
            <a:r>
              <a:rPr kumimoji="1" lang="en-US" altLang="ja-JP" sz="1200" dirty="0"/>
              <a:t>40</a:t>
            </a:r>
            <a:r>
              <a:rPr kumimoji="1" lang="ja-JP" altLang="en-US" sz="1200" dirty="0"/>
              <a:t>万円＝</a:t>
            </a:r>
            <a:r>
              <a:rPr kumimoji="1" lang="en-US" altLang="ja-JP" sz="1200" dirty="0"/>
              <a:t>444</a:t>
            </a:r>
            <a:r>
              <a:rPr kumimoji="1" lang="ja-JP" altLang="en-US" sz="1200" dirty="0"/>
              <a:t>万円）。</a:t>
            </a:r>
          </a:p>
          <a:p>
            <a:r>
              <a:rPr kumimoji="1" lang="ja-JP" altLang="en-US" sz="1200" dirty="0"/>
              <a:t>　　　</a:t>
            </a:r>
            <a:r>
              <a:rPr kumimoji="1" lang="en-US" altLang="ja-JP" sz="1200" dirty="0"/>
              <a:t>2020</a:t>
            </a:r>
            <a:r>
              <a:rPr kumimoji="1" lang="ja-JP" altLang="en-US" sz="1200" dirty="0"/>
              <a:t>年の年間収支はプラスなので＋しますが、赤字になる年は前年末の残高に運用収益を加えたあと、その年の赤字額を－します。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　　　レポートに使うキャッシュフロー表は運用率を</a:t>
            </a:r>
            <a:r>
              <a:rPr kumimoji="1" lang="en-US" altLang="ja-JP" sz="1200" dirty="0"/>
              <a:t>0.5</a:t>
            </a:r>
            <a:r>
              <a:rPr kumimoji="1" lang="ja-JP" altLang="en-US" sz="1200" dirty="0"/>
              <a:t>％に設定しているので、「前年末運用資産残高</a:t>
            </a:r>
            <a:r>
              <a:rPr kumimoji="1" lang="en-US" altLang="ja-JP" sz="1200" dirty="0"/>
              <a:t>×1.005±</a:t>
            </a:r>
            <a:r>
              <a:rPr kumimoji="1" lang="ja-JP" altLang="en-US" sz="1200" dirty="0"/>
              <a:t>今年の年間収支額」で計算します。</a:t>
            </a:r>
          </a:p>
          <a:p>
            <a:endParaRPr kumimoji="1" lang="ja-JP" altLang="en-US" sz="120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2020/7/13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6548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（対応）生徒用テキスト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(p.42-43)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アオイさんのキャッシュフロー表を掲載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68C26-6626-45D2-8C6F-F94F6D17F7A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48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20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36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79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14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7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16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7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1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5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5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4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2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48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05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4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97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25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49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11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90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36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7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79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5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5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54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74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38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55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68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7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38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3768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82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80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41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21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15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7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53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47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01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95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05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11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bg>
      <p:bgPr>
        <a:gradFill>
          <a:gsLst>
            <a:gs pos="100000">
              <a:schemeClr val="bg1">
                <a:lumMod val="85000"/>
              </a:schemeClr>
            </a:gs>
            <a:gs pos="53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20578" y="0"/>
            <a:ext cx="10401156" cy="39376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0">
                <a:schemeClr val="bg1">
                  <a:alpha val="0"/>
                </a:schemeClr>
              </a:gs>
              <a:gs pos="45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  <p:sp>
        <p:nvSpPr>
          <p:cNvPr id="8" name="角丸四角形 7"/>
          <p:cNvSpPr/>
          <p:nvPr userDrawn="1"/>
        </p:nvSpPr>
        <p:spPr>
          <a:xfrm>
            <a:off x="199458" y="193204"/>
            <a:ext cx="9841093" cy="5256584"/>
          </a:xfrm>
          <a:prstGeom prst="roundRect">
            <a:avLst>
              <a:gd name="adj" fmla="val 1250"/>
            </a:avLst>
          </a:prstGeom>
          <a:gradFill>
            <a:gsLst>
              <a:gs pos="57000">
                <a:schemeClr val="bg1">
                  <a:lumMod val="95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ln w="254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</p:spTree>
    <p:extLst>
      <p:ext uri="{BB962C8B-B14F-4D97-AF65-F5344CB8AC3E}">
        <p14:creationId xmlns:p14="http://schemas.microsoft.com/office/powerpoint/2010/main" val="210782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bg>
      <p:bgPr>
        <a:gradFill>
          <a:gsLst>
            <a:gs pos="100000">
              <a:schemeClr val="bg1">
                <a:lumMod val="85000"/>
              </a:schemeClr>
            </a:gs>
            <a:gs pos="53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20578" y="0"/>
            <a:ext cx="10401156" cy="39376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0">
                <a:schemeClr val="bg1">
                  <a:alpha val="0"/>
                </a:schemeClr>
              </a:gs>
              <a:gs pos="45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  <p:sp>
        <p:nvSpPr>
          <p:cNvPr id="8" name="角丸四角形 7"/>
          <p:cNvSpPr/>
          <p:nvPr userDrawn="1"/>
        </p:nvSpPr>
        <p:spPr>
          <a:xfrm>
            <a:off x="199458" y="193204"/>
            <a:ext cx="9841093" cy="5256584"/>
          </a:xfrm>
          <a:prstGeom prst="roundRect">
            <a:avLst>
              <a:gd name="adj" fmla="val 1250"/>
            </a:avLst>
          </a:prstGeom>
          <a:gradFill>
            <a:gsLst>
              <a:gs pos="7000">
                <a:schemeClr val="bg1">
                  <a:lumMod val="95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ln w="254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</p:spTree>
    <p:extLst>
      <p:ext uri="{BB962C8B-B14F-4D97-AF65-F5344CB8AC3E}">
        <p14:creationId xmlns:p14="http://schemas.microsoft.com/office/powerpoint/2010/main" val="322789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00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5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5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35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01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06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98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12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9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28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5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62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696" r:id="rId13"/>
    <p:sldLayoutId id="2147483697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kumimoji="1"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kumimoji="1"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>
                <a:lumMod val="85000"/>
                <a:lumOff val="15000"/>
              </a:schemeClr>
            </a:gs>
            <a:gs pos="38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846246" y="2137421"/>
            <a:ext cx="8539517" cy="1015663"/>
            <a:chOff x="338245" y="2137420"/>
            <a:chExt cx="8539517" cy="101566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38245" y="2137420"/>
              <a:ext cx="8539517" cy="1015663"/>
            </a:xfrm>
            <a:prstGeom prst="rect">
              <a:avLst/>
            </a:prstGeom>
            <a:noFill/>
            <a:effectLst>
              <a:outerShdw blurRad="76200" dir="9000000" sy="23000" kx="-1200000" algn="bl" rotWithShape="0">
                <a:prstClr val="black">
                  <a:alpha val="20000"/>
                </a:prstClr>
              </a:outerShdw>
              <a:reflection blurRad="88900" stA="46000" endPos="830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lang="ja-JP" altLang="en-US" sz="6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キャッシュフロー表を作ろう</a:t>
              </a:r>
              <a:endParaRPr lang="ja-JP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827584" y="3153083"/>
              <a:ext cx="7560840" cy="0"/>
            </a:xfrm>
            <a:prstGeom prst="line">
              <a:avLst/>
            </a:prstGeom>
            <a:ln w="762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テキスト ボックス 2"/>
          <p:cNvSpPr txBox="1"/>
          <p:nvPr/>
        </p:nvSpPr>
        <p:spPr>
          <a:xfrm>
            <a:off x="543496" y="431360"/>
            <a:ext cx="28777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代から学ぶパーソナルファイナンス</a:t>
            </a:r>
          </a:p>
        </p:txBody>
      </p:sp>
      <p:pic>
        <p:nvPicPr>
          <p:cNvPr id="9" name="Picture 2" descr="日本FP協会広報部 (@fp_kyokai) | Twitter">
            <a:extLst>
              <a:ext uri="{FF2B5EF4-FFF2-40B4-BE49-F238E27FC236}">
                <a16:creationId xmlns:a16="http://schemas.microsoft.com/office/drawing/2014/main" id="{F61D3493-20CC-4D92-A432-9BD1DBD41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8" t="18338" r="11443" b="17775"/>
          <a:stretch/>
        </p:blipFill>
        <p:spPr bwMode="auto">
          <a:xfrm>
            <a:off x="8464376" y="403706"/>
            <a:ext cx="1320799" cy="111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グループ化 11"/>
          <p:cNvGrpSpPr/>
          <p:nvPr/>
        </p:nvGrpSpPr>
        <p:grpSpPr>
          <a:xfrm>
            <a:off x="579500" y="758876"/>
            <a:ext cx="3318676" cy="400110"/>
            <a:chOff x="579500" y="758876"/>
            <a:chExt cx="3318676" cy="400110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579500" y="789654"/>
              <a:ext cx="942608" cy="369332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en-US" altLang="ja-JP" sz="1800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Lesson</a:t>
              </a:r>
              <a:endParaRPr kumimoji="1" lang="ja-JP" altLang="en-US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1337373" y="758876"/>
              <a:ext cx="346570" cy="400110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5</a:t>
              </a:r>
              <a:endParaRPr lang="ja-JP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621591" y="774265"/>
              <a:ext cx="2276585" cy="369332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kumimoji="1" lang="ja-JP" altLang="en-US" sz="1800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ライフプランとお金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627232" y="1158986"/>
              <a:ext cx="3228632" cy="0"/>
            </a:xfrm>
            <a:prstGeom prst="line">
              <a:avLst/>
            </a:prstGeom>
            <a:ln w="28575"/>
            <a:effectLst>
              <a:reflection blurRad="6350" stA="50000" endA="300" endPos="38500" dist="50800" dir="5400000" sy="-100000" algn="bl" rotWithShape="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534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円/楕円 208"/>
          <p:cNvSpPr/>
          <p:nvPr/>
        </p:nvSpPr>
        <p:spPr>
          <a:xfrm>
            <a:off x="1544526" y="856229"/>
            <a:ext cx="8208912" cy="457526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直線コネクタ 71"/>
          <p:cNvCxnSpPr/>
          <p:nvPr/>
        </p:nvCxnSpPr>
        <p:spPr>
          <a:xfrm>
            <a:off x="2553282" y="1654966"/>
            <a:ext cx="5021711" cy="25597"/>
          </a:xfrm>
          <a:prstGeom prst="line">
            <a:avLst/>
          </a:prstGeom>
          <a:ln w="152400">
            <a:gradFill>
              <a:gsLst>
                <a:gs pos="72000">
                  <a:schemeClr val="bg1">
                    <a:lumMod val="95000"/>
                  </a:schemeClr>
                </a:gs>
                <a:gs pos="28000">
                  <a:schemeClr val="bg1">
                    <a:lumMod val="95000"/>
                  </a:schemeClr>
                </a:gs>
                <a:gs pos="96139">
                  <a:schemeClr val="accent1">
                    <a:lumMod val="75000"/>
                  </a:schemeClr>
                </a:gs>
                <a:gs pos="50288">
                  <a:schemeClr val="accent6">
                    <a:lumMod val="75000"/>
                  </a:schemeClr>
                </a:gs>
                <a:gs pos="16615">
                  <a:srgbClr val="C00000"/>
                </a:gs>
                <a:gs pos="13000">
                  <a:srgbClr val="C00000"/>
                </a:gs>
                <a:gs pos="56000">
                  <a:schemeClr val="accent6">
                    <a:lumMod val="75000"/>
                  </a:schemeClr>
                </a:gs>
                <a:gs pos="89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円弧 89"/>
          <p:cNvSpPr/>
          <p:nvPr/>
        </p:nvSpPr>
        <p:spPr>
          <a:xfrm>
            <a:off x="2055664" y="1661050"/>
            <a:ext cx="1656184" cy="1078574"/>
          </a:xfrm>
          <a:prstGeom prst="arc">
            <a:avLst/>
          </a:prstGeom>
          <a:ln w="152400">
            <a:solidFill>
              <a:srgbClr val="C00000"/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円弧 150"/>
          <p:cNvSpPr/>
          <p:nvPr/>
        </p:nvSpPr>
        <p:spPr>
          <a:xfrm>
            <a:off x="4507972" y="1667764"/>
            <a:ext cx="1656184" cy="1078574"/>
          </a:xfrm>
          <a:prstGeom prst="arc">
            <a:avLst/>
          </a:prstGeom>
          <a:ln w="152400">
            <a:solidFill>
              <a:schemeClr val="accent6">
                <a:lumMod val="7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円弧 176"/>
          <p:cNvSpPr/>
          <p:nvPr/>
        </p:nvSpPr>
        <p:spPr>
          <a:xfrm>
            <a:off x="6746901" y="1682291"/>
            <a:ext cx="1656184" cy="1078574"/>
          </a:xfrm>
          <a:prstGeom prst="arc">
            <a:avLst/>
          </a:prstGeom>
          <a:ln w="152400">
            <a:solidFill>
              <a:schemeClr val="accent1">
                <a:lumMod val="7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2" name="グループ化 201"/>
          <p:cNvGrpSpPr/>
          <p:nvPr/>
        </p:nvGrpSpPr>
        <p:grpSpPr>
          <a:xfrm>
            <a:off x="751172" y="1363822"/>
            <a:ext cx="1807333" cy="654170"/>
            <a:chOff x="751172" y="1363822"/>
            <a:chExt cx="1807333" cy="654170"/>
          </a:xfrm>
        </p:grpSpPr>
        <p:sp>
          <p:nvSpPr>
            <p:cNvPr id="200" name="角丸四角形 199"/>
            <p:cNvSpPr/>
            <p:nvPr/>
          </p:nvSpPr>
          <p:spPr>
            <a:xfrm>
              <a:off x="751172" y="1363822"/>
              <a:ext cx="1807333" cy="65417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bg1">
                  <a:lumMod val="6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1" name="テキスト ボックス 200"/>
            <p:cNvSpPr txBox="1"/>
            <p:nvPr/>
          </p:nvSpPr>
          <p:spPr>
            <a:xfrm>
              <a:off x="841749" y="1393356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高校卒業</a:t>
              </a:r>
              <a:endParaRPr kumimoji="1" lang="ja-JP" altLang="en-US" sz="2800" dirty="0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975545" y="193204"/>
            <a:ext cx="78678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自分の理想に近いライフプランを１つ選んで、</a:t>
            </a:r>
          </a:p>
          <a:p>
            <a:r>
              <a:rPr lang="ja-JP" altLang="en-US" sz="32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自分のキャッシュフロー表を作ってみよう</a:t>
            </a:r>
          </a:p>
        </p:txBody>
      </p:sp>
      <p:grpSp>
        <p:nvGrpSpPr>
          <p:cNvPr id="26" name="グループ化 25"/>
          <p:cNvGrpSpPr/>
          <p:nvPr/>
        </p:nvGrpSpPr>
        <p:grpSpPr>
          <a:xfrm>
            <a:off x="4950105" y="2217596"/>
            <a:ext cx="2130773" cy="3231704"/>
            <a:chOff x="4950105" y="2217596"/>
            <a:chExt cx="2130773" cy="3231704"/>
          </a:xfrm>
        </p:grpSpPr>
        <p:cxnSp>
          <p:nvCxnSpPr>
            <p:cNvPr id="112" name="直線コネクタ 111"/>
            <p:cNvCxnSpPr/>
            <p:nvPr/>
          </p:nvCxnSpPr>
          <p:spPr>
            <a:xfrm flipH="1">
              <a:off x="6116731" y="2638400"/>
              <a:ext cx="1" cy="493396"/>
            </a:xfrm>
            <a:prstGeom prst="line">
              <a:avLst/>
            </a:prstGeom>
            <a:ln w="152400">
              <a:solidFill>
                <a:schemeClr val="accent6">
                  <a:lumMod val="75000"/>
                </a:schemeClr>
              </a:solidFill>
              <a:headEnd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角丸四角形 156"/>
            <p:cNvSpPr/>
            <p:nvPr/>
          </p:nvSpPr>
          <p:spPr>
            <a:xfrm>
              <a:off x="5133139" y="2217596"/>
              <a:ext cx="1891108" cy="440554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テキスト ボックス 92"/>
            <p:cNvSpPr txBox="1"/>
            <p:nvPr/>
          </p:nvSpPr>
          <p:spPr>
            <a:xfrm>
              <a:off x="5519096" y="2223963"/>
              <a:ext cx="1210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大学進学</a:t>
              </a:r>
            </a:p>
          </p:txBody>
        </p:sp>
        <p:cxnSp>
          <p:nvCxnSpPr>
            <p:cNvPr id="159" name="直線コネクタ 158"/>
            <p:cNvCxnSpPr/>
            <p:nvPr/>
          </p:nvCxnSpPr>
          <p:spPr>
            <a:xfrm>
              <a:off x="6604797" y="3476520"/>
              <a:ext cx="0" cy="1091250"/>
            </a:xfrm>
            <a:prstGeom prst="line">
              <a:avLst/>
            </a:prstGeom>
            <a:ln w="152400">
              <a:solidFill>
                <a:schemeClr val="accent6">
                  <a:lumMod val="75000"/>
                </a:schemeClr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>
              <a:off x="5594586" y="4051590"/>
              <a:ext cx="0" cy="516180"/>
            </a:xfrm>
            <a:prstGeom prst="line">
              <a:avLst/>
            </a:prstGeom>
            <a:ln w="152400">
              <a:solidFill>
                <a:schemeClr val="accent6">
                  <a:lumMod val="75000"/>
                </a:schemeClr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角丸四角形 160"/>
            <p:cNvSpPr/>
            <p:nvPr/>
          </p:nvSpPr>
          <p:spPr>
            <a:xfrm>
              <a:off x="5131088" y="3089832"/>
              <a:ext cx="1903186" cy="400022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5764052" y="3084946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就職</a:t>
              </a:r>
            </a:p>
          </p:txBody>
        </p:sp>
        <p:sp>
          <p:nvSpPr>
            <p:cNvPr id="163" name="角丸四角形 162"/>
            <p:cNvSpPr/>
            <p:nvPr/>
          </p:nvSpPr>
          <p:spPr>
            <a:xfrm>
              <a:off x="4950105" y="3677575"/>
              <a:ext cx="1267282" cy="440554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4" name="テキスト ボックス 163"/>
            <p:cNvSpPr txBox="1"/>
            <p:nvPr/>
          </p:nvSpPr>
          <p:spPr>
            <a:xfrm>
              <a:off x="5265046" y="3688319"/>
              <a:ext cx="6976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結婚</a:t>
              </a:r>
            </a:p>
          </p:txBody>
        </p:sp>
        <p:cxnSp>
          <p:nvCxnSpPr>
            <p:cNvPr id="165" name="直線コネクタ 164"/>
            <p:cNvCxnSpPr/>
            <p:nvPr/>
          </p:nvCxnSpPr>
          <p:spPr>
            <a:xfrm>
              <a:off x="5599667" y="3483534"/>
              <a:ext cx="169" cy="198928"/>
            </a:xfrm>
            <a:prstGeom prst="line">
              <a:avLst/>
            </a:prstGeom>
            <a:ln w="152400">
              <a:solidFill>
                <a:schemeClr val="accent6">
                  <a:lumMod val="75000"/>
                </a:schemeClr>
              </a:solidFill>
              <a:headEnd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6" name="グループ化 205"/>
            <p:cNvGrpSpPr/>
            <p:nvPr/>
          </p:nvGrpSpPr>
          <p:grpSpPr>
            <a:xfrm>
              <a:off x="6183772" y="4608825"/>
              <a:ext cx="897106" cy="840475"/>
              <a:chOff x="6187809" y="4694800"/>
              <a:chExt cx="897106" cy="840475"/>
            </a:xfrm>
          </p:grpSpPr>
          <p:sp>
            <p:nvSpPr>
              <p:cNvPr id="192" name="円/楕円 191"/>
              <p:cNvSpPr/>
              <p:nvPr/>
            </p:nvSpPr>
            <p:spPr>
              <a:xfrm>
                <a:off x="6187809" y="4694800"/>
                <a:ext cx="840475" cy="840475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000" dirty="0"/>
                  <a:t>D</a:t>
                </a:r>
                <a:endParaRPr kumimoji="1" lang="en-US" altLang="ja-JP" sz="4000" dirty="0"/>
              </a:p>
              <a:p>
                <a:pPr algn="ctr"/>
                <a:endParaRPr kumimoji="1" lang="en-US" altLang="ja-JP" sz="1600" dirty="0"/>
              </a:p>
            </p:txBody>
          </p:sp>
          <p:sp>
            <p:nvSpPr>
              <p:cNvPr id="193" name="テキスト ボックス 192"/>
              <p:cNvSpPr txBox="1"/>
              <p:nvPr/>
            </p:nvSpPr>
            <p:spPr>
              <a:xfrm>
                <a:off x="6207122" y="5140318"/>
                <a:ext cx="877793" cy="308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グループ</a:t>
                </a:r>
              </a:p>
            </p:txBody>
          </p:sp>
        </p:grpSp>
        <p:grpSp>
          <p:nvGrpSpPr>
            <p:cNvPr id="205" name="グループ化 204"/>
            <p:cNvGrpSpPr/>
            <p:nvPr/>
          </p:nvGrpSpPr>
          <p:grpSpPr>
            <a:xfrm>
              <a:off x="5170479" y="4596425"/>
              <a:ext cx="917400" cy="840475"/>
              <a:chOff x="5203730" y="4720080"/>
              <a:chExt cx="917400" cy="840475"/>
            </a:xfrm>
          </p:grpSpPr>
          <p:sp>
            <p:nvSpPr>
              <p:cNvPr id="194" name="円/楕円 193"/>
              <p:cNvSpPr/>
              <p:nvPr/>
            </p:nvSpPr>
            <p:spPr>
              <a:xfrm>
                <a:off x="5203730" y="4720080"/>
                <a:ext cx="840475" cy="840475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000" dirty="0"/>
                  <a:t>C</a:t>
                </a:r>
              </a:p>
              <a:p>
                <a:pPr algn="ctr"/>
                <a:endParaRPr kumimoji="1" lang="en-US" altLang="ja-JP" sz="1600" dirty="0"/>
              </a:p>
            </p:txBody>
          </p:sp>
          <p:sp>
            <p:nvSpPr>
              <p:cNvPr id="195" name="テキスト ボックス 194"/>
              <p:cNvSpPr txBox="1"/>
              <p:nvPr/>
            </p:nvSpPr>
            <p:spPr>
              <a:xfrm>
                <a:off x="5243337" y="5140318"/>
                <a:ext cx="877793" cy="308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グループ</a:t>
                </a:r>
              </a:p>
            </p:txBody>
          </p:sp>
        </p:grpSp>
      </p:grpSp>
      <p:grpSp>
        <p:nvGrpSpPr>
          <p:cNvPr id="27" name="グループ化 26"/>
          <p:cNvGrpSpPr/>
          <p:nvPr/>
        </p:nvGrpSpPr>
        <p:grpSpPr>
          <a:xfrm>
            <a:off x="2516886" y="2205759"/>
            <a:ext cx="2220250" cy="3238717"/>
            <a:chOff x="2516886" y="2205759"/>
            <a:chExt cx="2220250" cy="3238717"/>
          </a:xfrm>
        </p:grpSpPr>
        <p:cxnSp>
          <p:nvCxnSpPr>
            <p:cNvPr id="170" name="直線コネクタ 169"/>
            <p:cNvCxnSpPr/>
            <p:nvPr/>
          </p:nvCxnSpPr>
          <p:spPr>
            <a:xfrm>
              <a:off x="4215904" y="2647385"/>
              <a:ext cx="14383" cy="1920385"/>
            </a:xfrm>
            <a:prstGeom prst="line">
              <a:avLst/>
            </a:prstGeom>
            <a:ln w="152400">
              <a:solidFill>
                <a:srgbClr val="C00000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角丸四角形 171"/>
            <p:cNvSpPr/>
            <p:nvPr/>
          </p:nvSpPr>
          <p:spPr>
            <a:xfrm>
              <a:off x="2819709" y="2205759"/>
              <a:ext cx="1917427" cy="440554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3" name="テキスト ボックス 172"/>
            <p:cNvSpPr txBox="1"/>
            <p:nvPr/>
          </p:nvSpPr>
          <p:spPr>
            <a:xfrm>
              <a:off x="3406107" y="2226681"/>
              <a:ext cx="6976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就職</a:t>
              </a:r>
            </a:p>
          </p:txBody>
        </p:sp>
        <p:cxnSp>
          <p:nvCxnSpPr>
            <p:cNvPr id="171" name="直線コネクタ 170"/>
            <p:cNvCxnSpPr/>
            <p:nvPr/>
          </p:nvCxnSpPr>
          <p:spPr>
            <a:xfrm>
              <a:off x="3199246" y="3822842"/>
              <a:ext cx="0" cy="738323"/>
            </a:xfrm>
            <a:prstGeom prst="line">
              <a:avLst/>
            </a:prstGeom>
            <a:ln w="152400">
              <a:solidFill>
                <a:srgbClr val="C00000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コネクタ 175"/>
            <p:cNvCxnSpPr/>
            <p:nvPr/>
          </p:nvCxnSpPr>
          <p:spPr>
            <a:xfrm>
              <a:off x="3199246" y="2666699"/>
              <a:ext cx="0" cy="726333"/>
            </a:xfrm>
            <a:prstGeom prst="line">
              <a:avLst/>
            </a:prstGeom>
            <a:ln w="152400">
              <a:solidFill>
                <a:srgbClr val="C00000"/>
              </a:solidFill>
              <a:headEnd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8" name="グループ化 207"/>
            <p:cNvGrpSpPr/>
            <p:nvPr/>
          </p:nvGrpSpPr>
          <p:grpSpPr>
            <a:xfrm>
              <a:off x="3805576" y="4604001"/>
              <a:ext cx="897106" cy="840475"/>
              <a:chOff x="8513920" y="4657700"/>
              <a:chExt cx="897106" cy="840475"/>
            </a:xfrm>
          </p:grpSpPr>
          <p:sp>
            <p:nvSpPr>
              <p:cNvPr id="188" name="円/楕円 187"/>
              <p:cNvSpPr/>
              <p:nvPr/>
            </p:nvSpPr>
            <p:spPr>
              <a:xfrm>
                <a:off x="8513920" y="4657700"/>
                <a:ext cx="840475" cy="840475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000" dirty="0"/>
                  <a:t>B</a:t>
                </a:r>
              </a:p>
              <a:p>
                <a:pPr algn="ctr"/>
                <a:endParaRPr kumimoji="1" lang="en-US" altLang="ja-JP" sz="1600" dirty="0"/>
              </a:p>
            </p:txBody>
          </p:sp>
          <p:sp>
            <p:nvSpPr>
              <p:cNvPr id="189" name="テキスト ボックス 188"/>
              <p:cNvSpPr txBox="1"/>
              <p:nvPr/>
            </p:nvSpPr>
            <p:spPr>
              <a:xfrm>
                <a:off x="8533233" y="5103218"/>
                <a:ext cx="877793" cy="308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グループ</a:t>
                </a:r>
              </a:p>
            </p:txBody>
          </p:sp>
        </p:grpSp>
        <p:grpSp>
          <p:nvGrpSpPr>
            <p:cNvPr id="207" name="グループ化 206"/>
            <p:cNvGrpSpPr/>
            <p:nvPr/>
          </p:nvGrpSpPr>
          <p:grpSpPr>
            <a:xfrm>
              <a:off x="2753276" y="4591017"/>
              <a:ext cx="917400" cy="840475"/>
              <a:chOff x="7529841" y="4682980"/>
              <a:chExt cx="917400" cy="840475"/>
            </a:xfrm>
          </p:grpSpPr>
          <p:sp>
            <p:nvSpPr>
              <p:cNvPr id="190" name="円/楕円 189"/>
              <p:cNvSpPr/>
              <p:nvPr/>
            </p:nvSpPr>
            <p:spPr>
              <a:xfrm>
                <a:off x="7529841" y="4682980"/>
                <a:ext cx="840475" cy="840475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000" dirty="0"/>
                  <a:t>A</a:t>
                </a:r>
              </a:p>
              <a:p>
                <a:pPr algn="ctr"/>
                <a:endParaRPr kumimoji="1" lang="en-US" altLang="ja-JP" sz="1600" dirty="0"/>
              </a:p>
            </p:txBody>
          </p:sp>
          <p:sp>
            <p:nvSpPr>
              <p:cNvPr id="191" name="テキスト ボックス 190"/>
              <p:cNvSpPr txBox="1"/>
              <p:nvPr/>
            </p:nvSpPr>
            <p:spPr>
              <a:xfrm>
                <a:off x="7569448" y="5103218"/>
                <a:ext cx="877793" cy="308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グループ</a:t>
                </a:r>
              </a:p>
            </p:txBody>
          </p:sp>
        </p:grpSp>
        <p:sp>
          <p:nvSpPr>
            <p:cNvPr id="174" name="角丸四角形 173"/>
            <p:cNvSpPr/>
            <p:nvPr/>
          </p:nvSpPr>
          <p:spPr>
            <a:xfrm>
              <a:off x="2516886" y="3372715"/>
              <a:ext cx="1267282" cy="440554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" name="テキスト ボックス 174"/>
            <p:cNvSpPr txBox="1"/>
            <p:nvPr/>
          </p:nvSpPr>
          <p:spPr>
            <a:xfrm>
              <a:off x="2847026" y="3375073"/>
              <a:ext cx="6976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結婚</a:t>
              </a:r>
            </a:p>
          </p:txBody>
        </p:sp>
      </p:grpSp>
      <p:cxnSp>
        <p:nvCxnSpPr>
          <p:cNvPr id="12" name="直線コネクタ 11"/>
          <p:cNvCxnSpPr/>
          <p:nvPr/>
        </p:nvCxnSpPr>
        <p:spPr>
          <a:xfrm>
            <a:off x="2635764" y="4561165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グループ化 24"/>
          <p:cNvGrpSpPr/>
          <p:nvPr/>
        </p:nvGrpSpPr>
        <p:grpSpPr>
          <a:xfrm>
            <a:off x="7294205" y="2160422"/>
            <a:ext cx="2178333" cy="3284054"/>
            <a:chOff x="7294205" y="2160422"/>
            <a:chExt cx="2178333" cy="3284054"/>
          </a:xfrm>
        </p:grpSpPr>
        <p:sp>
          <p:nvSpPr>
            <p:cNvPr id="135" name="角丸四角形 134"/>
            <p:cNvSpPr/>
            <p:nvPr/>
          </p:nvSpPr>
          <p:spPr>
            <a:xfrm>
              <a:off x="7505508" y="2202608"/>
              <a:ext cx="1874616" cy="654170"/>
            </a:xfrm>
            <a:prstGeom prst="roundRect">
              <a:avLst>
                <a:gd name="adj" fmla="val 8814"/>
              </a:avLst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7537701" y="2160422"/>
              <a:ext cx="185178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専門学校・短大</a:t>
              </a:r>
              <a:endParaRPr kumimoji="1" lang="en-US" altLang="ja-JP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進学</a:t>
              </a:r>
            </a:p>
          </p:txBody>
        </p:sp>
        <p:cxnSp>
          <p:nvCxnSpPr>
            <p:cNvPr id="129" name="直線コネクタ 128"/>
            <p:cNvCxnSpPr/>
            <p:nvPr/>
          </p:nvCxnSpPr>
          <p:spPr>
            <a:xfrm flipH="1">
              <a:off x="8412893" y="2849539"/>
              <a:ext cx="1" cy="240453"/>
            </a:xfrm>
            <a:prstGeom prst="line">
              <a:avLst/>
            </a:prstGeom>
            <a:ln w="152400">
              <a:solidFill>
                <a:schemeClr val="accent1">
                  <a:lumMod val="75000"/>
                </a:schemeClr>
              </a:solidFill>
              <a:headEnd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>
              <a:off x="8995669" y="3483534"/>
              <a:ext cx="0" cy="1077631"/>
            </a:xfrm>
            <a:prstGeom prst="line">
              <a:avLst/>
            </a:prstGeom>
            <a:ln w="152400">
              <a:solidFill>
                <a:schemeClr val="accent1">
                  <a:lumMod val="75000"/>
                </a:schemeClr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/>
            <p:cNvCxnSpPr/>
            <p:nvPr/>
          </p:nvCxnSpPr>
          <p:spPr>
            <a:xfrm>
              <a:off x="7957371" y="4112198"/>
              <a:ext cx="1196" cy="448967"/>
            </a:xfrm>
            <a:prstGeom prst="line">
              <a:avLst/>
            </a:prstGeom>
            <a:ln w="152400">
              <a:solidFill>
                <a:schemeClr val="accent1">
                  <a:lumMod val="75000"/>
                </a:schemeClr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角丸四角形 135"/>
            <p:cNvSpPr/>
            <p:nvPr/>
          </p:nvSpPr>
          <p:spPr>
            <a:xfrm>
              <a:off x="7513563" y="3070092"/>
              <a:ext cx="1875927" cy="391233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8114781" y="3067728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就職</a:t>
              </a:r>
            </a:p>
          </p:txBody>
        </p:sp>
        <p:sp>
          <p:nvSpPr>
            <p:cNvPr id="137" name="角丸四角形 136"/>
            <p:cNvSpPr/>
            <p:nvPr/>
          </p:nvSpPr>
          <p:spPr>
            <a:xfrm>
              <a:off x="7294205" y="3713219"/>
              <a:ext cx="1267282" cy="440554"/>
            </a:xfrm>
            <a:prstGeom prst="roundRect">
              <a:avLst/>
            </a:prstGeom>
            <a:gradFill>
              <a:gsLst>
                <a:gs pos="64000">
                  <a:schemeClr val="bg1">
                    <a:lumMod val="9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0"/>
            </a:gradFill>
            <a:ln w="38100">
              <a:solidFill>
                <a:srgbClr val="A6A6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" name="テキスト ボックス 137"/>
            <p:cNvSpPr txBox="1"/>
            <p:nvPr/>
          </p:nvSpPr>
          <p:spPr>
            <a:xfrm>
              <a:off x="7601597" y="3718693"/>
              <a:ext cx="6976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結婚</a:t>
              </a:r>
            </a:p>
          </p:txBody>
        </p:sp>
        <p:grpSp>
          <p:nvGrpSpPr>
            <p:cNvPr id="204" name="グループ化 203"/>
            <p:cNvGrpSpPr/>
            <p:nvPr/>
          </p:nvGrpSpPr>
          <p:grpSpPr>
            <a:xfrm>
              <a:off x="8575432" y="4604001"/>
              <a:ext cx="897106" cy="840475"/>
              <a:chOff x="3823096" y="4682980"/>
              <a:chExt cx="897106" cy="840475"/>
            </a:xfrm>
          </p:grpSpPr>
          <p:sp>
            <p:nvSpPr>
              <p:cNvPr id="196" name="円/楕円 195"/>
              <p:cNvSpPr/>
              <p:nvPr/>
            </p:nvSpPr>
            <p:spPr>
              <a:xfrm>
                <a:off x="3823096" y="4682980"/>
                <a:ext cx="840475" cy="840475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000" dirty="0"/>
                  <a:t>F</a:t>
                </a:r>
                <a:endParaRPr kumimoji="1" lang="en-US" altLang="ja-JP" sz="4000" dirty="0"/>
              </a:p>
              <a:p>
                <a:pPr algn="ctr"/>
                <a:endParaRPr kumimoji="1" lang="en-US" altLang="ja-JP" sz="1600" dirty="0"/>
              </a:p>
            </p:txBody>
          </p:sp>
          <p:sp>
            <p:nvSpPr>
              <p:cNvPr id="197" name="テキスト ボックス 196"/>
              <p:cNvSpPr txBox="1"/>
              <p:nvPr/>
            </p:nvSpPr>
            <p:spPr>
              <a:xfrm>
                <a:off x="3842409" y="5128498"/>
                <a:ext cx="877793" cy="308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グループ</a:t>
                </a:r>
              </a:p>
            </p:txBody>
          </p:sp>
        </p:grpSp>
        <p:grpSp>
          <p:nvGrpSpPr>
            <p:cNvPr id="203" name="グループ化 202"/>
            <p:cNvGrpSpPr/>
            <p:nvPr/>
          </p:nvGrpSpPr>
          <p:grpSpPr>
            <a:xfrm>
              <a:off x="7505508" y="4604001"/>
              <a:ext cx="917400" cy="840475"/>
              <a:chOff x="2839017" y="4708260"/>
              <a:chExt cx="917400" cy="840475"/>
            </a:xfrm>
          </p:grpSpPr>
          <p:sp>
            <p:nvSpPr>
              <p:cNvPr id="198" name="円/楕円 197"/>
              <p:cNvSpPr/>
              <p:nvPr/>
            </p:nvSpPr>
            <p:spPr>
              <a:xfrm>
                <a:off x="2839017" y="4708260"/>
                <a:ext cx="840475" cy="840475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000" dirty="0"/>
                  <a:t>E</a:t>
                </a:r>
                <a:endParaRPr kumimoji="1" lang="en-US" altLang="ja-JP" sz="4000" dirty="0"/>
              </a:p>
              <a:p>
                <a:pPr algn="ctr"/>
                <a:endParaRPr kumimoji="1" lang="en-US" altLang="ja-JP" sz="1600" dirty="0"/>
              </a:p>
            </p:txBody>
          </p:sp>
          <p:sp>
            <p:nvSpPr>
              <p:cNvPr id="199" name="テキスト ボックス 198"/>
              <p:cNvSpPr txBox="1"/>
              <p:nvPr/>
            </p:nvSpPr>
            <p:spPr>
              <a:xfrm>
                <a:off x="2878624" y="5128498"/>
                <a:ext cx="877793" cy="308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グループ</a:t>
                </a:r>
              </a:p>
            </p:txBody>
          </p:sp>
        </p:grpSp>
        <p:cxnSp>
          <p:nvCxnSpPr>
            <p:cNvPr id="78" name="直線コネクタ 77"/>
            <p:cNvCxnSpPr/>
            <p:nvPr/>
          </p:nvCxnSpPr>
          <p:spPr>
            <a:xfrm flipH="1">
              <a:off x="7974346" y="3472766"/>
              <a:ext cx="1" cy="240453"/>
            </a:xfrm>
            <a:prstGeom prst="line">
              <a:avLst/>
            </a:prstGeom>
            <a:ln w="152400">
              <a:solidFill>
                <a:schemeClr val="accent1">
                  <a:lumMod val="75000"/>
                </a:schemeClr>
              </a:solidFill>
              <a:headEnd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56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687513" y="119584"/>
            <a:ext cx="4841363" cy="1009724"/>
            <a:chOff x="179512" y="119584"/>
            <a:chExt cx="4841363" cy="1009724"/>
          </a:xfrm>
        </p:grpSpPr>
        <p:sp>
          <p:nvSpPr>
            <p:cNvPr id="4" name="円/楕円 3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557794" y="320605"/>
              <a:ext cx="44630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キャッシュフロー表を見直そう</a:t>
              </a: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759520" y="1094590"/>
            <a:ext cx="8503877" cy="1413899"/>
            <a:chOff x="1020968" y="1121899"/>
            <a:chExt cx="8503877" cy="1413899"/>
          </a:xfrm>
        </p:grpSpPr>
        <p:sp>
          <p:nvSpPr>
            <p:cNvPr id="12" name="角丸四角形 11"/>
            <p:cNvSpPr/>
            <p:nvPr/>
          </p:nvSpPr>
          <p:spPr>
            <a:xfrm>
              <a:off x="1959465" y="1121899"/>
              <a:ext cx="7152982" cy="1413899"/>
            </a:xfrm>
            <a:prstGeom prst="roundRect">
              <a:avLst>
                <a:gd name="adj" fmla="val 1376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2324010" y="1233616"/>
              <a:ext cx="3161454" cy="504056"/>
            </a:xfrm>
            <a:prstGeom prst="rect">
              <a:avLst/>
            </a:prstGeom>
            <a:solidFill>
              <a:srgbClr val="52FC5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258399" y="1189925"/>
              <a:ext cx="7266446" cy="1095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altLang="ja-JP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10</a:t>
              </a:r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年後の貯蓄残高 はいくら？　　　　　　　　　</a:t>
              </a:r>
              <a:endPara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ts val="4200"/>
                </a:lnSpc>
              </a:pPr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　　　　　万円</a:t>
              </a:r>
              <a:endPara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1020968" y="1496785"/>
              <a:ext cx="742776" cy="70333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400" dirty="0"/>
                <a:t>1</a:t>
              </a:r>
              <a:endParaRPr lang="ja-JP" altLang="en-US" sz="4400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4215904" y="1863054"/>
              <a:ext cx="1948696" cy="5040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1594338" y="4210586"/>
            <a:ext cx="7571303" cy="1202125"/>
            <a:chOff x="1855786" y="4237895"/>
            <a:chExt cx="7571303" cy="1202125"/>
          </a:xfrm>
        </p:grpSpPr>
        <p:cxnSp>
          <p:nvCxnSpPr>
            <p:cNvPr id="27" name="直線コネクタ 26"/>
            <p:cNvCxnSpPr/>
            <p:nvPr/>
          </p:nvCxnSpPr>
          <p:spPr>
            <a:xfrm>
              <a:off x="1959465" y="4237895"/>
              <a:ext cx="7296999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テキスト ボックス 27"/>
            <p:cNvSpPr txBox="1"/>
            <p:nvPr/>
          </p:nvSpPr>
          <p:spPr>
            <a:xfrm>
              <a:off x="1855786" y="4239691"/>
              <a:ext cx="757130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solidFill>
                    <a:srgbClr val="FF0000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貯蓄残高が赤字続きになってしまう</a:t>
              </a:r>
              <a:endParaRPr lang="en-US" altLang="ja-JP" sz="3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lang="ja-JP" altLang="en-US" sz="3600" dirty="0">
                  <a:solidFill>
                    <a:srgbClr val="FF0000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原因はなんだろう？</a:t>
              </a:r>
              <a:endParaRPr lang="en-US" altLang="ja-JP" sz="3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759520" y="2672947"/>
            <a:ext cx="8458478" cy="1309372"/>
            <a:chOff x="1020968" y="2700256"/>
            <a:chExt cx="8458478" cy="1309372"/>
          </a:xfrm>
        </p:grpSpPr>
        <p:sp>
          <p:nvSpPr>
            <p:cNvPr id="19" name="角丸四角形 18"/>
            <p:cNvSpPr/>
            <p:nvPr/>
          </p:nvSpPr>
          <p:spPr>
            <a:xfrm>
              <a:off x="1959465" y="2700256"/>
              <a:ext cx="7152982" cy="1309372"/>
            </a:xfrm>
            <a:prstGeom prst="roundRect">
              <a:avLst>
                <a:gd name="adj" fmla="val 1376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1020968" y="2931268"/>
              <a:ext cx="742776" cy="70333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400" dirty="0"/>
                <a:t>2</a:t>
              </a:r>
              <a:endParaRPr lang="ja-JP" altLang="en-US" sz="44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2246488" y="2817166"/>
              <a:ext cx="1574974" cy="504056"/>
            </a:xfrm>
            <a:prstGeom prst="rect">
              <a:avLst/>
            </a:prstGeom>
            <a:solidFill>
              <a:srgbClr val="52FC5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213000" y="2767657"/>
              <a:ext cx="7266446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貯蓄残高 が赤字</a:t>
              </a:r>
              <a:r>
                <a:rPr lang="ja-JP" altLang="en-US" sz="28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（－の数字）</a:t>
              </a:r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になって</a:t>
              </a:r>
              <a:endPara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ts val="4200"/>
                </a:lnSpc>
              </a:pPr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いるところに色ペンで〇をつけよう</a:t>
              </a:r>
              <a:r>
                <a:rPr lang="ja-JP" altLang="en-US" sz="28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</a:t>
              </a:r>
              <a:endPara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5" name="円/楕円 24"/>
          <p:cNvSpPr/>
          <p:nvPr/>
        </p:nvSpPr>
        <p:spPr>
          <a:xfrm>
            <a:off x="748992" y="4322041"/>
            <a:ext cx="742776" cy="70333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/>
              <a:t>3</a:t>
            </a:r>
            <a:endParaRPr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09664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9A3F2EC-67CE-4059-B738-17CC5F8E5A39}"/>
              </a:ext>
            </a:extLst>
          </p:cNvPr>
          <p:cNvSpPr txBox="1"/>
          <p:nvPr/>
        </p:nvSpPr>
        <p:spPr>
          <a:xfrm>
            <a:off x="678874" y="1968093"/>
            <a:ext cx="8346369" cy="65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ja-JP" altLang="en-US" sz="32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ヒラギノ丸ゴ Pro W4"/>
              </a:rPr>
              <a:t>●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ヒラギノ丸ゴ Pro W4"/>
              </a:rPr>
              <a:t>収入以上にお金を使っている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ヒラギノ丸ゴ Pro W4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96B45DC-3E77-49C8-B297-2BC7238C8734}"/>
              </a:ext>
            </a:extLst>
          </p:cNvPr>
          <p:cNvSpPr txBox="1"/>
          <p:nvPr/>
        </p:nvSpPr>
        <p:spPr>
          <a:xfrm>
            <a:off x="678875" y="2864962"/>
            <a:ext cx="9289031" cy="65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ja-JP" altLang="en-US" sz="32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ヒラギノ丸ゴ Pro W4"/>
              </a:rPr>
              <a:t>●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ヒラギノ丸ゴ Pro W4"/>
              </a:rPr>
              <a:t>支出額（生活費、住居費、趣味・娯楽費）が多い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ヒラギノ丸ゴ Pro W4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4849EE-6F9C-410B-94DC-388D18C56968}"/>
              </a:ext>
            </a:extLst>
          </p:cNvPr>
          <p:cNvSpPr txBox="1"/>
          <p:nvPr/>
        </p:nvSpPr>
        <p:spPr>
          <a:xfrm>
            <a:off x="678874" y="3761831"/>
            <a:ext cx="9478421" cy="65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ja-JP" altLang="en-US" sz="32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ヒラギノ丸ゴ Pro W4"/>
              </a:rPr>
              <a:t>●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ヒラギノ丸ゴ Pro W4"/>
              </a:rPr>
              <a:t>生活に変化があると（引っ越しなど）、お金がかかる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ヒラギノ丸ゴ Pro W4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822890" y="2627817"/>
            <a:ext cx="5337230" cy="0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822890" y="3539200"/>
            <a:ext cx="9009638" cy="0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822890" y="4441676"/>
            <a:ext cx="9145016" cy="0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523310" y="1129308"/>
            <a:ext cx="8392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貯蓄残高が赤字続きになってしまう原因は？</a:t>
            </a:r>
            <a:endParaRPr lang="en-US" altLang="ja-JP" sz="3200" dirty="0">
              <a:solidFill>
                <a:srgbClr val="FF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687513" y="119584"/>
            <a:ext cx="4841363" cy="1009724"/>
            <a:chOff x="179512" y="119584"/>
            <a:chExt cx="4841363" cy="1009724"/>
          </a:xfrm>
        </p:grpSpPr>
        <p:sp>
          <p:nvSpPr>
            <p:cNvPr id="20" name="円/楕円 19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57794" y="320605"/>
              <a:ext cx="44630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キャッシュフロー表を見直そう</a:t>
              </a:r>
            </a:p>
          </p:txBody>
        </p:sp>
      </p:grpSp>
      <p:sp>
        <p:nvSpPr>
          <p:cNvPr id="25" name="円/楕円 24"/>
          <p:cNvSpPr/>
          <p:nvPr/>
        </p:nvSpPr>
        <p:spPr>
          <a:xfrm>
            <a:off x="719875" y="1090848"/>
            <a:ext cx="742776" cy="70333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/>
              <a:t>3</a:t>
            </a:r>
            <a:endParaRPr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7933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3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2" grpId="0"/>
      <p:bldP spid="22" grpId="1"/>
      <p:bldP spid="23" grpId="0"/>
      <p:bldP spid="2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/>
        </p:nvGrpSpPr>
        <p:grpSpPr>
          <a:xfrm>
            <a:off x="759520" y="1961947"/>
            <a:ext cx="9200982" cy="2819738"/>
            <a:chOff x="759520" y="1961947"/>
            <a:chExt cx="9200982" cy="2819738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818256" y="2196362"/>
              <a:ext cx="9142246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600" b="1" kern="400" spc="-1000" dirty="0">
                  <a:solidFill>
                    <a:srgbClr val="B8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●  </a:t>
              </a:r>
              <a:r>
                <a:rPr lang="ja-JP" altLang="en-US" sz="3600" b="1" spc="-3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</a:t>
              </a:r>
              <a:r>
                <a:rPr lang="ja-JP" altLang="en-US" sz="36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　　　　）方法を考える。</a:t>
              </a:r>
              <a:endParaRPr lang="en-US" altLang="ja-JP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3600" b="1" dirty="0">
                  <a:solidFill>
                    <a:srgbClr val="B8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● </a:t>
              </a:r>
              <a:r>
                <a:rPr lang="ja-JP" altLang="en-US" sz="36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ライフイベントの（　　　　　　　）</a:t>
              </a:r>
              <a:endParaRPr lang="en-US" altLang="ja-JP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3600" b="1" dirty="0">
                  <a:solidFill>
                    <a:srgbClr val="B8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● </a:t>
              </a:r>
              <a:r>
                <a:rPr lang="ja-JP" altLang="en-US" sz="36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ライフイベントそのものを取りやめるか</a:t>
              </a:r>
              <a:endParaRPr lang="en-US" altLang="ja-JP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3600" b="1" spc="-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  </a:t>
              </a:r>
              <a:r>
                <a:rPr lang="ja-JP" altLang="en-US" sz="3600" b="1" spc="-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</a:t>
              </a:r>
              <a:r>
                <a:rPr lang="ja-JP" altLang="en-US" sz="36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　　　）する。</a:t>
              </a:r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759520" y="1961947"/>
              <a:ext cx="864096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テキスト ボックス 25"/>
          <p:cNvSpPr txBox="1"/>
          <p:nvPr/>
        </p:nvSpPr>
        <p:spPr>
          <a:xfrm>
            <a:off x="825309" y="1231801"/>
            <a:ext cx="7188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>
                <a:ln w="1270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HG丸ｺﾞｼｯｸM-PRO" panose="020F0600000000000000" pitchFamily="50" charset="-128"/>
              </a:rPr>
              <a:t>キャッシュフロー表を見直すポイント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007198" y="278023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3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619537" y="2842242"/>
            <a:ext cx="30155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予算を減らす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816664" y="4073799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延期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808834" y="2134356"/>
            <a:ext cx="30588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収入を増やす</a:t>
            </a:r>
          </a:p>
        </p:txBody>
      </p:sp>
      <p:grpSp>
        <p:nvGrpSpPr>
          <p:cNvPr id="17" name="グループ化 16"/>
          <p:cNvGrpSpPr/>
          <p:nvPr/>
        </p:nvGrpSpPr>
        <p:grpSpPr>
          <a:xfrm>
            <a:off x="687513" y="119584"/>
            <a:ext cx="4841363" cy="1009724"/>
            <a:chOff x="179512" y="119584"/>
            <a:chExt cx="4841363" cy="1009724"/>
          </a:xfrm>
        </p:grpSpPr>
        <p:sp>
          <p:nvSpPr>
            <p:cNvPr id="18" name="円/楕円 17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557794" y="320605"/>
              <a:ext cx="44630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キャッシュフロー表を見直そう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72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975544" y="1201316"/>
            <a:ext cx="7055136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2400" dirty="0">
                <a:solidFill>
                  <a:srgbClr val="B8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いつ、どんなライフイベントがあるか、年表のように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まとめられる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75545" y="2028632"/>
            <a:ext cx="7300396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2400" dirty="0">
                <a:solidFill>
                  <a:srgbClr val="B8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収入と支出の予定額を具体的に考える機会になり、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予算作りにつながる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75545" y="2937012"/>
            <a:ext cx="7842211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2400" dirty="0">
                <a:solidFill>
                  <a:srgbClr val="B8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毎年の収支を計算することで、黒字の家計で推移するか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どうか確認できる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75545" y="3778603"/>
            <a:ext cx="6099747" cy="1102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2400" dirty="0">
                <a:solidFill>
                  <a:srgbClr val="B8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大きな資金が必要なライフイベントまでに、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貯蓄がたまるかどうか確認できる</a:t>
            </a:r>
          </a:p>
          <a:p>
            <a:endParaRPr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62105" y="4635927"/>
            <a:ext cx="7948010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2400" dirty="0">
                <a:solidFill>
                  <a:srgbClr val="B8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赤字続き、資金不足などの問題が生じることを発見でき、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早めに対策を立てられる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687512" y="119584"/>
            <a:ext cx="5520300" cy="1009724"/>
            <a:chOff x="687512" y="119584"/>
            <a:chExt cx="552030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" name="テキスト ボックス 1"/>
            <p:cNvSpPr txBox="1"/>
            <p:nvPr/>
          </p:nvSpPr>
          <p:spPr>
            <a:xfrm>
              <a:off x="1119560" y="357083"/>
              <a:ext cx="50882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キャッシュフロー表を作るメリット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228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6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99480" y="1201316"/>
            <a:ext cx="9433048" cy="4248472"/>
          </a:xfrm>
          <a:prstGeom prst="roundRect">
            <a:avLst>
              <a:gd name="adj" fmla="val 4368"/>
            </a:avLst>
          </a:prstGeom>
          <a:solidFill>
            <a:srgbClr val="FEF3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円/楕円 3"/>
          <p:cNvSpPr/>
          <p:nvPr/>
        </p:nvSpPr>
        <p:spPr>
          <a:xfrm>
            <a:off x="1299580" y="119584"/>
            <a:ext cx="792088" cy="7920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687512" y="121196"/>
            <a:ext cx="1008112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3265" y="271309"/>
            <a:ext cx="1484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まとめ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3915" y="1336557"/>
            <a:ext cx="8688597" cy="836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■</a:t>
            </a:r>
            <a:r>
              <a:rPr lang="ja-JP" altLang="en-US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希望するライフイベントを実現するために、将来を思い描いて、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 お金の準備ができるかどうか事前に計画することが大切である。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33915" y="3325552"/>
            <a:ext cx="8337539" cy="836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■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キャッシュフロー表を作成することで、資金不足などの問題にも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早めに対策を立てることができる。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59811" y="4368927"/>
            <a:ext cx="8069838" cy="836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■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収支が赤字続きになったり、予期せぬ問題が発生したときは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キャッシュフロー表を見直そう。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33915" y="2378212"/>
            <a:ext cx="8308685" cy="836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■</a:t>
            </a:r>
            <a:r>
              <a:rPr lang="ja-JP" altLang="en-US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お金以外にも、人（家族など）や時間なども重要な生活資源と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 なっていることを踏まえて将来のプランを立てよう。</a:t>
            </a:r>
          </a:p>
        </p:txBody>
      </p:sp>
    </p:spTree>
    <p:extLst>
      <p:ext uri="{BB962C8B-B14F-4D97-AF65-F5344CB8AC3E}">
        <p14:creationId xmlns:p14="http://schemas.microsoft.com/office/powerpoint/2010/main" val="332260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4" grpId="0" animBg="1"/>
      <p:bldP spid="4" grpId="1" animBg="1"/>
      <p:bldP spid="5" grpId="0" animBg="1"/>
      <p:bldP spid="5" grpId="1" animBg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 rotWithShape="1">
          <a:blip r:embed="rId3"/>
          <a:srcRect t="3614" r="10208"/>
          <a:stretch/>
        </p:blipFill>
        <p:spPr>
          <a:xfrm>
            <a:off x="7735284" y="2962259"/>
            <a:ext cx="1883921" cy="2469286"/>
          </a:xfrm>
          <a:prstGeom prst="roundRect">
            <a:avLst>
              <a:gd name="adj" fmla="val 22842"/>
            </a:avLst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333663" y="147136"/>
            <a:ext cx="6816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36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年後の自分を思い描いてみよう</a:t>
            </a:r>
          </a:p>
        </p:txBody>
      </p:sp>
      <p:cxnSp>
        <p:nvCxnSpPr>
          <p:cNvPr id="14" name="直線コネクタ 13"/>
          <p:cNvCxnSpPr/>
          <p:nvPr/>
        </p:nvCxnSpPr>
        <p:spPr>
          <a:xfrm>
            <a:off x="8115776" y="501442"/>
            <a:ext cx="1498806" cy="0"/>
          </a:xfrm>
          <a:prstGeom prst="line">
            <a:avLst/>
          </a:prstGeom>
          <a:ln w="66675" cap="sq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2"/>
          <p:cNvGrpSpPr/>
          <p:nvPr/>
        </p:nvGrpSpPr>
        <p:grpSpPr>
          <a:xfrm>
            <a:off x="831528" y="1054047"/>
            <a:ext cx="7318425" cy="3816424"/>
            <a:chOff x="831528" y="913284"/>
            <a:chExt cx="7318425" cy="3816424"/>
          </a:xfrm>
          <a:solidFill>
            <a:srgbClr val="A2F961"/>
          </a:solidFill>
        </p:grpSpPr>
        <p:sp>
          <p:nvSpPr>
            <p:cNvPr id="2" name="角丸四角形 1"/>
            <p:cNvSpPr/>
            <p:nvPr/>
          </p:nvSpPr>
          <p:spPr>
            <a:xfrm>
              <a:off x="831528" y="913284"/>
              <a:ext cx="6552728" cy="38164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7119731" y="1717873"/>
              <a:ext cx="598884" cy="59888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/>
          </p:nvSpPr>
          <p:spPr>
            <a:xfrm>
              <a:off x="7575602" y="2258321"/>
              <a:ext cx="432048" cy="44605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7865347" y="2721276"/>
              <a:ext cx="284606" cy="29383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238898" y="1283641"/>
              <a:ext cx="5785318" cy="286232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高校卒業後はどんな進路を選択したい？</a:t>
              </a:r>
              <a:endPara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ct val="150000"/>
                </a:lnSpc>
              </a:pPr>
              <a:endParaRPr lang="en-US" altLang="ja-JP" sz="7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2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どんな仕事をしたい？</a:t>
              </a:r>
              <a:endPara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2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結婚したい？</a:t>
              </a:r>
              <a:endPara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2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子供は欲しい？</a:t>
              </a:r>
              <a:endPara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2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他にやってみたいことは？</a:t>
              </a:r>
              <a:endPara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59" y="276427"/>
            <a:ext cx="1053313" cy="41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0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円/楕円 24"/>
          <p:cNvSpPr/>
          <p:nvPr/>
        </p:nvSpPr>
        <p:spPr>
          <a:xfrm>
            <a:off x="246461" y="1119170"/>
            <a:ext cx="9395080" cy="406410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365440" y="317199"/>
            <a:ext cx="7234839" cy="596085"/>
            <a:chOff x="1043608" y="292926"/>
            <a:chExt cx="3888432" cy="1138896"/>
          </a:xfrm>
        </p:grpSpPr>
        <p:sp>
          <p:nvSpPr>
            <p:cNvPr id="59" name="角丸四角形 58"/>
            <p:cNvSpPr/>
            <p:nvPr/>
          </p:nvSpPr>
          <p:spPr>
            <a:xfrm>
              <a:off x="1043608" y="292926"/>
              <a:ext cx="3888432" cy="1138896"/>
            </a:xfrm>
            <a:prstGeom prst="roundRect">
              <a:avLst>
                <a:gd name="adj" fmla="val 1376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accent5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1220318" y="440303"/>
              <a:ext cx="29259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0" normalizeH="0" baseline="0" noProof="0" dirty="0">
                  <a:ln w="12700"/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HG丸ｺﾞｼｯｸM-PRO" panose="020F0600000000000000" pitchFamily="50" charset="-128"/>
                  <a:cs typeface="+mn-cs"/>
                </a:rPr>
                <a:t>高校卒業後の進路は人それぞれ・・・</a:t>
              </a:r>
            </a:p>
          </p:txBody>
        </p:sp>
      </p:grp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31B4512F-C85F-7FF7-2E31-804B2AD92230}"/>
              </a:ext>
            </a:extLst>
          </p:cNvPr>
          <p:cNvCxnSpPr>
            <a:cxnSpLocks/>
          </p:cNvCxnSpPr>
          <p:nvPr/>
        </p:nvCxnSpPr>
        <p:spPr>
          <a:xfrm>
            <a:off x="1661309" y="2148342"/>
            <a:ext cx="1572069" cy="16962"/>
          </a:xfrm>
          <a:prstGeom prst="line">
            <a:avLst/>
          </a:prstGeom>
          <a:ln w="152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1C0BF66B-ABF0-3B35-EAB1-C1274A5F1EF6}"/>
              </a:ext>
            </a:extLst>
          </p:cNvPr>
          <p:cNvCxnSpPr>
            <a:cxnSpLocks/>
          </p:cNvCxnSpPr>
          <p:nvPr/>
        </p:nvCxnSpPr>
        <p:spPr>
          <a:xfrm>
            <a:off x="1661309" y="2924596"/>
            <a:ext cx="1424801" cy="12843"/>
          </a:xfrm>
          <a:prstGeom prst="line">
            <a:avLst/>
          </a:prstGeom>
          <a:ln w="152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7610D7BB-9E3D-C627-EF4A-F6377EA5C018}"/>
              </a:ext>
            </a:extLst>
          </p:cNvPr>
          <p:cNvCxnSpPr>
            <a:cxnSpLocks/>
          </p:cNvCxnSpPr>
          <p:nvPr/>
        </p:nvCxnSpPr>
        <p:spPr>
          <a:xfrm>
            <a:off x="1767632" y="3868786"/>
            <a:ext cx="1465746" cy="0"/>
          </a:xfrm>
          <a:prstGeom prst="line">
            <a:avLst/>
          </a:prstGeom>
          <a:ln w="152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41F4C07-D95D-9DA2-6CE5-D270D4B8A0DD}"/>
              </a:ext>
            </a:extLst>
          </p:cNvPr>
          <p:cNvCxnSpPr>
            <a:cxnSpLocks/>
          </p:cNvCxnSpPr>
          <p:nvPr/>
        </p:nvCxnSpPr>
        <p:spPr>
          <a:xfrm>
            <a:off x="4511250" y="2986503"/>
            <a:ext cx="1029727" cy="12485"/>
          </a:xfrm>
          <a:prstGeom prst="line">
            <a:avLst/>
          </a:prstGeom>
          <a:ln w="152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E9F6F01C-8E9D-E809-9F97-49EBC0BF0391}"/>
              </a:ext>
            </a:extLst>
          </p:cNvPr>
          <p:cNvCxnSpPr>
            <a:cxnSpLocks/>
          </p:cNvCxnSpPr>
          <p:nvPr/>
        </p:nvCxnSpPr>
        <p:spPr>
          <a:xfrm>
            <a:off x="4535768" y="4290806"/>
            <a:ext cx="1005209" cy="11415"/>
          </a:xfrm>
          <a:prstGeom prst="line">
            <a:avLst/>
          </a:prstGeom>
          <a:ln w="152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グループ化 23"/>
          <p:cNvGrpSpPr/>
          <p:nvPr/>
        </p:nvGrpSpPr>
        <p:grpSpPr>
          <a:xfrm>
            <a:off x="627392" y="1112468"/>
            <a:ext cx="8651099" cy="4161536"/>
            <a:chOff x="627392" y="1112468"/>
            <a:chExt cx="8651099" cy="4161536"/>
          </a:xfrm>
        </p:grpSpPr>
        <p:cxnSp>
          <p:nvCxnSpPr>
            <p:cNvPr id="121" name="直線コネクタ 120"/>
            <p:cNvCxnSpPr/>
            <p:nvPr/>
          </p:nvCxnSpPr>
          <p:spPr>
            <a:xfrm>
              <a:off x="5270838" y="2554981"/>
              <a:ext cx="1948252" cy="20216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>
              <a:off x="5216992" y="3327014"/>
              <a:ext cx="1948252" cy="20216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>
              <a:off x="5327584" y="3984008"/>
              <a:ext cx="1948252" cy="20216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>
              <a:off x="5335449" y="4641002"/>
              <a:ext cx="1948252" cy="20216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フリーフォーム 22"/>
            <p:cNvSpPr/>
            <p:nvPr/>
          </p:nvSpPr>
          <p:spPr>
            <a:xfrm>
              <a:off x="2605759" y="2155821"/>
              <a:ext cx="544580" cy="1734207"/>
            </a:xfrm>
            <a:custGeom>
              <a:avLst/>
              <a:gdLst>
                <a:gd name="connsiteX0" fmla="*/ 84083 w 472965"/>
                <a:gd name="connsiteY0" fmla="*/ 0 h 1734207"/>
                <a:gd name="connsiteX1" fmla="*/ 472965 w 472965"/>
                <a:gd name="connsiteY1" fmla="*/ 0 h 1734207"/>
                <a:gd name="connsiteX2" fmla="*/ 472965 w 472965"/>
                <a:gd name="connsiteY2" fmla="*/ 1713186 h 1734207"/>
                <a:gd name="connsiteX3" fmla="*/ 0 w 472965"/>
                <a:gd name="connsiteY3" fmla="*/ 1713186 h 1734207"/>
                <a:gd name="connsiteX4" fmla="*/ 0 w 472965"/>
                <a:gd name="connsiteY4" fmla="*/ 1734207 h 1734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2965" h="1734207">
                  <a:moveTo>
                    <a:pt x="84083" y="0"/>
                  </a:moveTo>
                  <a:lnTo>
                    <a:pt x="472965" y="0"/>
                  </a:lnTo>
                  <a:lnTo>
                    <a:pt x="472965" y="1713186"/>
                  </a:lnTo>
                  <a:lnTo>
                    <a:pt x="0" y="1713186"/>
                  </a:lnTo>
                  <a:lnTo>
                    <a:pt x="0" y="1734207"/>
                  </a:lnTo>
                </a:path>
              </a:pathLst>
            </a:custGeom>
            <a:noFill/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20" name="直線コネクタ 119"/>
            <p:cNvCxnSpPr>
              <a:cxnSpLocks/>
            </p:cNvCxnSpPr>
            <p:nvPr/>
          </p:nvCxnSpPr>
          <p:spPr>
            <a:xfrm>
              <a:off x="2575645" y="2917874"/>
              <a:ext cx="1948252" cy="20216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/>
            <p:cNvCxnSpPr/>
            <p:nvPr/>
          </p:nvCxnSpPr>
          <p:spPr>
            <a:xfrm>
              <a:off x="1201225" y="4666282"/>
              <a:ext cx="3393424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>
              <a:off x="956180" y="3040194"/>
              <a:ext cx="952269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8185089" y="1569938"/>
              <a:ext cx="952269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>
              <a:off x="8221592" y="2868912"/>
              <a:ext cx="952269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/>
            <p:nvPr/>
          </p:nvCxnSpPr>
          <p:spPr>
            <a:xfrm>
              <a:off x="8215886" y="4339706"/>
              <a:ext cx="952269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>
              <a:off x="7351038" y="3103366"/>
              <a:ext cx="952269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1165488" y="1497930"/>
              <a:ext cx="6177639" cy="0"/>
            </a:xfrm>
            <a:prstGeom prst="line">
              <a:avLst/>
            </a:prstGeom>
            <a:ln w="152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角丸四角形 40"/>
            <p:cNvSpPr/>
            <p:nvPr/>
          </p:nvSpPr>
          <p:spPr>
            <a:xfrm>
              <a:off x="1632575" y="1714618"/>
              <a:ext cx="583592" cy="2715603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4" name="角丸四角形 3"/>
            <p:cNvSpPr/>
            <p:nvPr/>
          </p:nvSpPr>
          <p:spPr>
            <a:xfrm>
              <a:off x="627392" y="1209898"/>
              <a:ext cx="45719" cy="457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627392" y="1119170"/>
              <a:ext cx="680398" cy="397916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36892" y="2123716"/>
              <a:ext cx="677108" cy="170816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高校卒業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594152" y="2581893"/>
              <a:ext cx="677108" cy="105413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60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進学</a:t>
              </a: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2339061" y="1719369"/>
              <a:ext cx="492595" cy="70157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2326139" y="1769180"/>
              <a:ext cx="523220" cy="60850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200" b="1" i="0" u="none" strike="noStrike" kern="1200" cap="none" spc="-15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大学</a:t>
              </a:r>
            </a:p>
          </p:txBody>
        </p:sp>
        <p:sp>
          <p:nvSpPr>
            <p:cNvPr id="71" name="角丸四角形 70"/>
            <p:cNvSpPr/>
            <p:nvPr/>
          </p:nvSpPr>
          <p:spPr>
            <a:xfrm>
              <a:off x="2334590" y="3285166"/>
              <a:ext cx="492595" cy="114505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326139" y="3261923"/>
              <a:ext cx="523220" cy="127105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200" b="1" i="0" u="none" strike="noStrike" kern="1200" cap="none" spc="-15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専門学校</a:t>
              </a:r>
            </a:p>
          </p:txBody>
        </p:sp>
        <p:sp>
          <p:nvSpPr>
            <p:cNvPr id="72" name="角丸四角形 71"/>
            <p:cNvSpPr/>
            <p:nvPr/>
          </p:nvSpPr>
          <p:spPr>
            <a:xfrm>
              <a:off x="3404998" y="1123963"/>
              <a:ext cx="583592" cy="216120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358240" y="1714618"/>
              <a:ext cx="677108" cy="105413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60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就職</a:t>
              </a:r>
            </a:p>
          </p:txBody>
        </p:sp>
        <p:sp>
          <p:nvSpPr>
            <p:cNvPr id="74" name="角丸四角形 73"/>
            <p:cNvSpPr/>
            <p:nvPr/>
          </p:nvSpPr>
          <p:spPr>
            <a:xfrm>
              <a:off x="4360409" y="2277324"/>
              <a:ext cx="583592" cy="2642639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321864" y="3103366"/>
              <a:ext cx="677108" cy="105413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60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結婚</a:t>
              </a:r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5058554" y="2274420"/>
              <a:ext cx="654174" cy="1351966"/>
            </a:xfrm>
            <a:prstGeom prst="roundRect">
              <a:avLst/>
            </a:prstGeom>
            <a:solidFill>
              <a:srgbClr val="FF474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5111972" y="2480184"/>
              <a:ext cx="553998" cy="94352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-15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共働き</a:t>
              </a:r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5941448" y="2868912"/>
              <a:ext cx="583592" cy="1415883"/>
            </a:xfrm>
            <a:prstGeom prst="roundRect">
              <a:avLst/>
            </a:prstGeom>
            <a:solidFill>
              <a:srgbClr val="FF339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5894690" y="3063774"/>
              <a:ext cx="677108" cy="120461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60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出産</a:t>
              </a:r>
            </a:p>
          </p:txBody>
        </p:sp>
        <p:sp>
          <p:nvSpPr>
            <p:cNvPr id="83" name="角丸四角形 82"/>
            <p:cNvSpPr/>
            <p:nvPr/>
          </p:nvSpPr>
          <p:spPr>
            <a:xfrm>
              <a:off x="5063267" y="3710305"/>
              <a:ext cx="649461" cy="1191659"/>
            </a:xfrm>
            <a:prstGeom prst="roundRect">
              <a:avLst/>
            </a:prstGeom>
            <a:solidFill>
              <a:srgbClr val="FF474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4999861" y="3760713"/>
              <a:ext cx="800219" cy="118501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-15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専業</a:t>
              </a:r>
              <a:endParaRPr kumimoji="1" lang="en-US" altLang="ja-JP" sz="2000" b="1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-15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主夫・主婦</a:t>
              </a: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6991892" y="1209898"/>
              <a:ext cx="45719" cy="457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6" name="角丸四角形 85"/>
            <p:cNvSpPr/>
            <p:nvPr/>
          </p:nvSpPr>
          <p:spPr>
            <a:xfrm>
              <a:off x="6991892" y="1119170"/>
              <a:ext cx="680398" cy="3979160"/>
            </a:xfrm>
            <a:prstGeom prst="roundRect">
              <a:avLst/>
            </a:prstGeom>
            <a:solidFill>
              <a:srgbClr val="FF993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6987027" y="2649906"/>
              <a:ext cx="677108" cy="105413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60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退職</a:t>
              </a:r>
            </a:p>
          </p:txBody>
        </p:sp>
        <p:sp>
          <p:nvSpPr>
            <p:cNvPr id="89" name="角丸四角形 88"/>
            <p:cNvSpPr/>
            <p:nvPr/>
          </p:nvSpPr>
          <p:spPr>
            <a:xfrm>
              <a:off x="7884443" y="1211416"/>
              <a:ext cx="45719" cy="45719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0" name="角丸四角形 89"/>
            <p:cNvSpPr/>
            <p:nvPr/>
          </p:nvSpPr>
          <p:spPr>
            <a:xfrm>
              <a:off x="7884443" y="1120688"/>
              <a:ext cx="680398" cy="397916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1" name="テキスト ボックス 90"/>
            <p:cNvSpPr txBox="1"/>
            <p:nvPr/>
          </p:nvSpPr>
          <p:spPr>
            <a:xfrm>
              <a:off x="7879578" y="2651424"/>
              <a:ext cx="677108" cy="105413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60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老後</a:t>
              </a:r>
            </a:p>
          </p:txBody>
        </p:sp>
        <p:sp>
          <p:nvSpPr>
            <p:cNvPr id="92" name="角丸四角形 91"/>
            <p:cNvSpPr/>
            <p:nvPr/>
          </p:nvSpPr>
          <p:spPr>
            <a:xfrm>
              <a:off x="8694899" y="1112468"/>
              <a:ext cx="583592" cy="90661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8753432" y="1151650"/>
              <a:ext cx="492443" cy="120461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再就職</a:t>
              </a:r>
            </a:p>
          </p:txBody>
        </p:sp>
        <p:sp>
          <p:nvSpPr>
            <p:cNvPr id="95" name="角丸四角形 94"/>
            <p:cNvSpPr/>
            <p:nvPr/>
          </p:nvSpPr>
          <p:spPr>
            <a:xfrm>
              <a:off x="8694899" y="2102641"/>
              <a:ext cx="583592" cy="145429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8753432" y="2156636"/>
              <a:ext cx="492443" cy="161268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趣味を満喫</a:t>
              </a:r>
            </a:p>
          </p:txBody>
        </p:sp>
        <p:sp>
          <p:nvSpPr>
            <p:cNvPr id="98" name="角丸四角形 97"/>
            <p:cNvSpPr/>
            <p:nvPr/>
          </p:nvSpPr>
          <p:spPr>
            <a:xfrm>
              <a:off x="8694899" y="3646496"/>
              <a:ext cx="583592" cy="145429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8740473" y="3661317"/>
              <a:ext cx="492443" cy="161268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ボランティア</a:t>
              </a:r>
            </a:p>
          </p:txBody>
        </p:sp>
        <p:sp>
          <p:nvSpPr>
            <p:cNvPr id="129" name="角丸四角形 128"/>
            <p:cNvSpPr/>
            <p:nvPr/>
          </p:nvSpPr>
          <p:spPr>
            <a:xfrm>
              <a:off x="2334590" y="2489788"/>
              <a:ext cx="492595" cy="70157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2321668" y="2539599"/>
              <a:ext cx="523220" cy="60850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200" b="1" i="0" u="none" strike="noStrike" kern="1200" cap="none" spc="-15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短大</a:t>
              </a: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2153362" y="4812432"/>
            <a:ext cx="8015678" cy="1006410"/>
            <a:chOff x="2153362" y="4812432"/>
            <a:chExt cx="8015678" cy="1006410"/>
          </a:xfrm>
        </p:grpSpPr>
        <p:pic>
          <p:nvPicPr>
            <p:cNvPr id="146" name="図 14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88659" y="4812432"/>
              <a:ext cx="780381" cy="912063"/>
            </a:xfrm>
            <a:prstGeom prst="rect">
              <a:avLst/>
            </a:prstGeom>
          </p:spPr>
        </p:pic>
        <p:grpSp>
          <p:nvGrpSpPr>
            <p:cNvPr id="147" name="グループ化 146"/>
            <p:cNvGrpSpPr>
              <a:grpSpLocks noChangeAspect="1"/>
            </p:cNvGrpSpPr>
            <p:nvPr/>
          </p:nvGrpSpPr>
          <p:grpSpPr>
            <a:xfrm>
              <a:off x="5540977" y="4826866"/>
              <a:ext cx="833793" cy="991976"/>
              <a:chOff x="6844037" y="-321407"/>
              <a:chExt cx="1560110" cy="1856086"/>
            </a:xfrm>
          </p:grpSpPr>
          <p:sp>
            <p:nvSpPr>
              <p:cNvPr id="148" name="角丸四角形 147"/>
              <p:cNvSpPr/>
              <p:nvPr/>
            </p:nvSpPr>
            <p:spPr>
              <a:xfrm>
                <a:off x="6844037" y="826984"/>
                <a:ext cx="766438" cy="535695"/>
              </a:xfrm>
              <a:prstGeom prst="roundRect">
                <a:avLst>
                  <a:gd name="adj" fmla="val 4425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1323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17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pic>
            <p:nvPicPr>
              <p:cNvPr id="149" name="図 14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43017" y="-321407"/>
                <a:ext cx="1361130" cy="1856086"/>
              </a:xfrm>
              <a:prstGeom prst="rect">
                <a:avLst/>
              </a:prstGeom>
            </p:spPr>
          </p:pic>
        </p:grpSp>
        <p:pic>
          <p:nvPicPr>
            <p:cNvPr id="150" name="図 14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3362" y="4874663"/>
              <a:ext cx="692479" cy="9365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182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10764" y="80941"/>
            <a:ext cx="5535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さまざまなライフイベントとかかる金額の例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165878" y="654870"/>
            <a:ext cx="4698098" cy="1626566"/>
          </a:xfrm>
          <a:prstGeom prst="roundRect">
            <a:avLst>
              <a:gd name="adj" fmla="val 6180"/>
            </a:avLst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736" y="802349"/>
            <a:ext cx="1737856" cy="1216808"/>
          </a:xfrm>
          <a:prstGeom prst="roundRect">
            <a:avLst>
              <a:gd name="adj" fmla="val 35349"/>
            </a:avLst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2021700" y="743932"/>
            <a:ext cx="320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大学や専門学校への進学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06204" y="1038087"/>
            <a:ext cx="2529707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私立大学の初年度学生納付金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88495" y="143368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文科系：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理科系：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65878" y="2428915"/>
            <a:ext cx="4698098" cy="1436697"/>
          </a:xfrm>
          <a:prstGeom prst="roundRect">
            <a:avLst>
              <a:gd name="adj" fmla="val 6180"/>
            </a:avLst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052234" y="2504476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一人暮らしのスタート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043771" y="2949369"/>
            <a:ext cx="13388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初期費用：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生活費：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2127672" y="1468897"/>
            <a:ext cx="25202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図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725" y="2466590"/>
            <a:ext cx="1635509" cy="1271713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 rotWithShape="1">
          <a:blip r:embed="rId4"/>
          <a:srcRect l="10752"/>
          <a:stretch/>
        </p:blipFill>
        <p:spPr>
          <a:xfrm>
            <a:off x="332716" y="4047186"/>
            <a:ext cx="1580554" cy="1365845"/>
          </a:xfrm>
          <a:prstGeom prst="rect">
            <a:avLst/>
          </a:prstGeom>
        </p:spPr>
      </p:pic>
      <p:sp>
        <p:nvSpPr>
          <p:cNvPr id="32" name="角丸四角形 31"/>
          <p:cNvSpPr/>
          <p:nvPr/>
        </p:nvSpPr>
        <p:spPr>
          <a:xfrm>
            <a:off x="165878" y="4013091"/>
            <a:ext cx="4698098" cy="1436697"/>
          </a:xfrm>
          <a:prstGeom prst="roundRect">
            <a:avLst>
              <a:gd name="adj" fmla="val 6180"/>
            </a:avLst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997180" y="40804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結婚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022577" y="4913621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総額：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2088495" y="4913621"/>
            <a:ext cx="24668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2121766" y="4390401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挙式，披露宴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ウエディングパーティ</a:t>
            </a:r>
          </a:p>
        </p:txBody>
      </p:sp>
      <p:sp>
        <p:nvSpPr>
          <p:cNvPr id="44" name="角丸四角形 43"/>
          <p:cNvSpPr/>
          <p:nvPr/>
        </p:nvSpPr>
        <p:spPr>
          <a:xfrm>
            <a:off x="5114822" y="643594"/>
            <a:ext cx="4717705" cy="1637842"/>
          </a:xfrm>
          <a:prstGeom prst="roundRect">
            <a:avLst>
              <a:gd name="adj" fmla="val 5560"/>
            </a:avLst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804260" y="671891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子供の誕生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846406" y="1261088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出産費用：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>
            <a:off x="6902125" y="1193040"/>
            <a:ext cx="271437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2599" y="762038"/>
            <a:ext cx="1623893" cy="1398149"/>
          </a:xfrm>
          <a:prstGeom prst="rect">
            <a:avLst/>
          </a:prstGeom>
        </p:spPr>
      </p:pic>
      <p:cxnSp>
        <p:nvCxnSpPr>
          <p:cNvPr id="50" name="直線コネクタ 49"/>
          <p:cNvCxnSpPr/>
          <p:nvPr/>
        </p:nvCxnSpPr>
        <p:spPr>
          <a:xfrm>
            <a:off x="2127672" y="2949369"/>
            <a:ext cx="25202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角丸四角形 53"/>
          <p:cNvSpPr/>
          <p:nvPr/>
        </p:nvSpPr>
        <p:spPr>
          <a:xfrm>
            <a:off x="5114736" y="2438784"/>
            <a:ext cx="4717705" cy="1637842"/>
          </a:xfrm>
          <a:prstGeom prst="roundRect">
            <a:avLst>
              <a:gd name="adj" fmla="val 5560"/>
            </a:avLst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804174" y="2467081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住宅購入</a:t>
            </a:r>
          </a:p>
        </p:txBody>
      </p:sp>
      <p:cxnSp>
        <p:nvCxnSpPr>
          <p:cNvPr id="57" name="直線コネクタ 56"/>
          <p:cNvCxnSpPr/>
          <p:nvPr/>
        </p:nvCxnSpPr>
        <p:spPr>
          <a:xfrm>
            <a:off x="6902125" y="3222964"/>
            <a:ext cx="271437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6904488" y="2795160"/>
            <a:ext cx="2529707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建売住宅</a:t>
            </a:r>
          </a:p>
        </p:txBody>
      </p:sp>
      <p:pic>
        <p:nvPicPr>
          <p:cNvPr id="61" name="図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3657" y="2674072"/>
            <a:ext cx="1521915" cy="1128366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980508" y="1439609"/>
            <a:ext cx="1439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約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119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980508" y="1741280"/>
            <a:ext cx="1470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約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153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54199" y="2941977"/>
            <a:ext cx="1277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約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43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13450" y="3264537"/>
            <a:ext cx="1470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1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7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/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月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678489" y="4918923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330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987447" y="1267998"/>
            <a:ext cx="10214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47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902125" y="3231602"/>
            <a:ext cx="1401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3,500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万円</a:t>
            </a:r>
          </a:p>
        </p:txBody>
      </p:sp>
    </p:spTree>
    <p:extLst>
      <p:ext uri="{BB962C8B-B14F-4D97-AF65-F5344CB8AC3E}">
        <p14:creationId xmlns:p14="http://schemas.microsoft.com/office/powerpoint/2010/main" val="41991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3" grpId="0"/>
      <p:bldP spid="8" grpId="0"/>
      <p:bldP spid="10" grpId="0"/>
      <p:bldP spid="35" grpId="0"/>
      <p:bldP spid="36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471488" y="284476"/>
            <a:ext cx="53287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キャッシュフロー表とは</a:t>
            </a:r>
            <a:endParaRPr lang="ja-JP" altLang="en-US" sz="4400" dirty="0"/>
          </a:p>
        </p:txBody>
      </p:sp>
      <p:cxnSp>
        <p:nvCxnSpPr>
          <p:cNvPr id="9" name="直線コネクタ 8"/>
          <p:cNvCxnSpPr>
            <a:stCxn id="8" idx="3"/>
          </p:cNvCxnSpPr>
          <p:nvPr/>
        </p:nvCxnSpPr>
        <p:spPr>
          <a:xfrm flipV="1">
            <a:off x="5800191" y="654526"/>
            <a:ext cx="2592177" cy="14670"/>
          </a:xfrm>
          <a:prstGeom prst="line">
            <a:avLst/>
          </a:prstGeom>
          <a:ln w="1111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グループ化 19"/>
          <p:cNvGrpSpPr/>
          <p:nvPr/>
        </p:nvGrpSpPr>
        <p:grpSpPr>
          <a:xfrm>
            <a:off x="1479600" y="1201316"/>
            <a:ext cx="7488831" cy="2664296"/>
            <a:chOff x="971600" y="1201316"/>
            <a:chExt cx="7344816" cy="2664296"/>
          </a:xfrm>
        </p:grpSpPr>
        <p:sp>
          <p:nvSpPr>
            <p:cNvPr id="18" name="角丸四角形 17"/>
            <p:cNvSpPr/>
            <p:nvPr/>
          </p:nvSpPr>
          <p:spPr>
            <a:xfrm>
              <a:off x="971600" y="1201316"/>
              <a:ext cx="7344816" cy="2664296"/>
            </a:xfrm>
            <a:prstGeom prst="roundRect">
              <a:avLst>
                <a:gd name="adj" fmla="val 1376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accent5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043608" y="1336380"/>
              <a:ext cx="7149473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800" dirty="0">
                  <a:ln w="12700"/>
                  <a:solidFill>
                    <a:srgbClr val="C0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●</a:t>
              </a:r>
              <a:r>
                <a:rPr lang="ja-JP" altLang="en-US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ライフプランを実現するために作成する、</a:t>
              </a:r>
              <a:endParaRPr lang="en-US" altLang="ja-JP" sz="2800" dirty="0">
                <a:ln w="1270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HG丸ｺﾞｼｯｸM-PRO" panose="020F0600000000000000" pitchFamily="50" charset="-128"/>
              </a:endParaRPr>
            </a:p>
            <a:p>
              <a:r>
                <a:rPr lang="en-US" altLang="ja-JP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    </a:t>
              </a:r>
              <a:r>
                <a:rPr lang="ja-JP" altLang="en-US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お金の出入りの年表のこと。</a:t>
              </a:r>
              <a:endParaRPr lang="en-US" altLang="ja-JP" sz="2800" dirty="0">
                <a:ln w="1270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HG丸ｺﾞｼｯｸM-PRO" panose="020F0600000000000000" pitchFamily="50" charset="-128"/>
              </a:endParaRPr>
            </a:p>
            <a:p>
              <a:r>
                <a:rPr lang="ja-JP" altLang="en-US" sz="2800" dirty="0">
                  <a:ln w="12700"/>
                  <a:solidFill>
                    <a:srgbClr val="C0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●</a:t>
              </a:r>
              <a:r>
                <a:rPr lang="ja-JP" altLang="en-US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必要なお金の準備ができるかどうかを</a:t>
              </a:r>
              <a:endParaRPr lang="en-US" altLang="ja-JP" sz="2800" dirty="0">
                <a:ln w="1270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HG丸ｺﾞｼｯｸM-PRO" panose="020F0600000000000000" pitchFamily="50" charset="-128"/>
              </a:endParaRPr>
            </a:p>
            <a:p>
              <a:r>
                <a:rPr lang="en-US" altLang="ja-JP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    </a:t>
              </a:r>
              <a:r>
                <a:rPr lang="ja-JP" altLang="en-US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シミュレーションすることで、</a:t>
              </a:r>
              <a:endParaRPr lang="en-US" altLang="ja-JP" sz="2800" dirty="0">
                <a:ln w="1270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HG丸ｺﾞｼｯｸM-PRO" panose="020F0600000000000000" pitchFamily="50" charset="-128"/>
              </a:endParaRPr>
            </a:p>
            <a:p>
              <a:r>
                <a:rPr lang="en-US" altLang="ja-JP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    </a:t>
              </a:r>
              <a:r>
                <a:rPr lang="ja-JP" altLang="en-US" sz="2800" dirty="0">
                  <a:ln w="1270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ea typeface="HG丸ｺﾞｼｯｸM-PRO" panose="020F0600000000000000" pitchFamily="50" charset="-128"/>
                </a:rPr>
                <a:t>お金の流れを確認できる。</a:t>
              </a:r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2343696" y="4081636"/>
            <a:ext cx="63367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3200" dirty="0">
                <a:ln w="12700"/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アオイさんのライフプランを例に</a:t>
            </a:r>
            <a:endParaRPr lang="en-US" altLang="ja-JP" sz="3200" dirty="0">
              <a:ln w="12700"/>
              <a:solidFill>
                <a:schemeClr val="accent1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/>
            <a:r>
              <a:rPr lang="ja-JP" altLang="en-US" sz="3200" dirty="0">
                <a:ln w="12700"/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キャッシュフロー表を作成してみよう。</a:t>
            </a:r>
          </a:p>
        </p:txBody>
      </p:sp>
    </p:spTree>
    <p:extLst>
      <p:ext uri="{BB962C8B-B14F-4D97-AF65-F5344CB8AC3E}">
        <p14:creationId xmlns:p14="http://schemas.microsoft.com/office/powerpoint/2010/main" val="28735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10550" y="1234500"/>
            <a:ext cx="3271738" cy="40328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8" name="グループ化 7"/>
          <p:cNvGrpSpPr/>
          <p:nvPr/>
        </p:nvGrpSpPr>
        <p:grpSpPr>
          <a:xfrm>
            <a:off x="399480" y="114091"/>
            <a:ext cx="4430564" cy="908751"/>
            <a:chOff x="618761" y="393376"/>
            <a:chExt cx="4430564" cy="908751"/>
          </a:xfrm>
        </p:grpSpPr>
        <p:sp>
          <p:nvSpPr>
            <p:cNvPr id="14" name="円/楕円 13"/>
            <p:cNvSpPr/>
            <p:nvPr/>
          </p:nvSpPr>
          <p:spPr>
            <a:xfrm>
              <a:off x="1169622" y="393376"/>
              <a:ext cx="712880" cy="71288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618761" y="394826"/>
              <a:ext cx="907301" cy="9073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77990" y="524441"/>
              <a:ext cx="4171335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52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キャッシュフロー表の作成手順</a:t>
              </a:r>
            </a:p>
          </p:txBody>
        </p:sp>
      </p:grpSp>
      <p:sp>
        <p:nvSpPr>
          <p:cNvPr id="5" name="線吹き出し 1 (枠付き) 4"/>
          <p:cNvSpPr/>
          <p:nvPr/>
        </p:nvSpPr>
        <p:spPr>
          <a:xfrm>
            <a:off x="466470" y="1445489"/>
            <a:ext cx="2065901" cy="349401"/>
          </a:xfrm>
          <a:prstGeom prst="borderCallout1">
            <a:avLst>
              <a:gd name="adj1" fmla="val 39560"/>
              <a:gd name="adj2" fmla="val 100697"/>
              <a:gd name="adj3" fmla="val 89750"/>
              <a:gd name="adj4" fmla="val 127677"/>
            </a:avLst>
          </a:prstGeom>
          <a:ln w="3810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① 本人と家族の名前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110549" y="1441025"/>
            <a:ext cx="1840723" cy="62438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線吹き出し 1 (枠付き) 5"/>
          <p:cNvSpPr/>
          <p:nvPr/>
        </p:nvSpPr>
        <p:spPr>
          <a:xfrm>
            <a:off x="7292751" y="812704"/>
            <a:ext cx="2605542" cy="384768"/>
          </a:xfrm>
          <a:prstGeom prst="borderCallout1">
            <a:avLst>
              <a:gd name="adj1" fmla="val 45447"/>
              <a:gd name="adj2" fmla="val 1924"/>
              <a:gd name="adj3" fmla="val 248038"/>
              <a:gd name="adj4" fmla="val -35497"/>
            </a:avLst>
          </a:prstGeom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② 西暦と年度末時点の年齢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4973398" y="1234500"/>
            <a:ext cx="1408197" cy="80128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951273" y="3008688"/>
            <a:ext cx="1430322" cy="817577"/>
          </a:xfrm>
          <a:prstGeom prst="rect">
            <a:avLst/>
          </a:prstGeom>
          <a:noFill/>
          <a:ln w="38100">
            <a:solidFill>
              <a:srgbClr val="D987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" name="線吹き出し 1 (枠付き) 10"/>
          <p:cNvSpPr/>
          <p:nvPr/>
        </p:nvSpPr>
        <p:spPr>
          <a:xfrm>
            <a:off x="7307241" y="3102717"/>
            <a:ext cx="1518283" cy="844939"/>
          </a:xfrm>
          <a:prstGeom prst="borderCallout1">
            <a:avLst>
              <a:gd name="adj1" fmla="val 50444"/>
              <a:gd name="adj2" fmla="val 770"/>
              <a:gd name="adj3" fmla="val 148561"/>
              <a:gd name="adj4" fmla="val -59777"/>
            </a:avLst>
          </a:prstGeom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⑤ 予定している支出とその合計額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951966" y="3855896"/>
            <a:ext cx="1430322" cy="9767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線吹き出し 1 (枠付き) 12"/>
          <p:cNvSpPr/>
          <p:nvPr/>
        </p:nvSpPr>
        <p:spPr>
          <a:xfrm>
            <a:off x="7306366" y="4291375"/>
            <a:ext cx="2605542" cy="975929"/>
          </a:xfrm>
          <a:prstGeom prst="borderCallout1">
            <a:avLst>
              <a:gd name="adj1" fmla="val 89908"/>
              <a:gd name="adj2" fmla="val -35414"/>
              <a:gd name="adj3" fmla="val 44811"/>
              <a:gd name="adj4" fmla="val 459"/>
            </a:avLst>
          </a:prstGeom>
          <a:ln w="38100">
            <a:solidFill>
              <a:srgbClr val="72941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⑦ 前年の貯蓄残高に、</a:t>
            </a: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年間収支の金額を</a:t>
            </a: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黒字の場合はプラス、</a:t>
            </a: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赤字の場合はマイナスする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5656065" y="5051026"/>
            <a:ext cx="726224" cy="186647"/>
          </a:xfrm>
          <a:prstGeom prst="rect">
            <a:avLst/>
          </a:prstGeom>
          <a:noFill/>
          <a:ln w="38100">
            <a:solidFill>
              <a:srgbClr val="7294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線吹き出し 1 (枠付き) 9"/>
          <p:cNvSpPr/>
          <p:nvPr/>
        </p:nvSpPr>
        <p:spPr>
          <a:xfrm>
            <a:off x="466470" y="2590172"/>
            <a:ext cx="2065901" cy="494502"/>
          </a:xfrm>
          <a:prstGeom prst="borderCallout1">
            <a:avLst>
              <a:gd name="adj1" fmla="val 52137"/>
              <a:gd name="adj2" fmla="val 99874"/>
              <a:gd name="adj3" fmla="val 173599"/>
              <a:gd name="adj4" fmla="val 217737"/>
            </a:avLst>
          </a:prstGeom>
          <a:ln w="38100">
            <a:solidFill>
              <a:srgbClr val="D987D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④ 予定している収入とその合計額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951966" y="4852420"/>
            <a:ext cx="1408197" cy="186647"/>
          </a:xfrm>
          <a:prstGeom prst="rect">
            <a:avLst/>
          </a:prstGeom>
          <a:noFill/>
          <a:ln w="38100">
            <a:solidFill>
              <a:srgbClr val="FF7E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" name="線吹き出し 1 (枠付き) 11"/>
          <p:cNvSpPr/>
          <p:nvPr/>
        </p:nvSpPr>
        <p:spPr>
          <a:xfrm>
            <a:off x="650655" y="3855896"/>
            <a:ext cx="1881716" cy="494502"/>
          </a:xfrm>
          <a:prstGeom prst="borderCallout1">
            <a:avLst>
              <a:gd name="adj1" fmla="val 49615"/>
              <a:gd name="adj2" fmla="val 99515"/>
              <a:gd name="adj3" fmla="val 224002"/>
              <a:gd name="adj4" fmla="val 228566"/>
            </a:avLst>
          </a:prstGeom>
          <a:ln w="38100">
            <a:solidFill>
              <a:srgbClr val="FF7E0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⑥ 収入合計から</a:t>
            </a: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支出合計を引いた額</a:t>
            </a:r>
          </a:p>
        </p:txBody>
      </p:sp>
      <p:sp>
        <p:nvSpPr>
          <p:cNvPr id="7" name="線吹き出し 1 (枠付き) 6"/>
          <p:cNvSpPr/>
          <p:nvPr/>
        </p:nvSpPr>
        <p:spPr>
          <a:xfrm>
            <a:off x="7306366" y="1441025"/>
            <a:ext cx="2022106" cy="1509510"/>
          </a:xfrm>
          <a:prstGeom prst="borderCallout1">
            <a:avLst>
              <a:gd name="adj1" fmla="val 47276"/>
              <a:gd name="adj2" fmla="val 583"/>
              <a:gd name="adj3" fmla="val 74041"/>
              <a:gd name="adj4" fmla="val -45357"/>
            </a:avLst>
          </a:prstGeom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③ 今後の予定や希望</a:t>
            </a:r>
            <a:endParaRPr kumimoji="1" lang="en-US" altLang="ja-JP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ｅｘ）旅行、海外留学、車購入、住宅購入、子供の進学予定、起業、退職、海外移住・・・・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955778" y="2065413"/>
            <a:ext cx="1425817" cy="91364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461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64858" y="951889"/>
            <a:ext cx="3160933" cy="37761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正方形/長方形 14"/>
          <p:cNvSpPr/>
          <p:nvPr/>
        </p:nvSpPr>
        <p:spPr>
          <a:xfrm>
            <a:off x="8677878" y="4414476"/>
            <a:ext cx="1429590" cy="62712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年度単位で書か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れて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います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321896B-C1F8-9E2E-54CF-906E1B69D0A7}"/>
              </a:ext>
            </a:extLst>
          </p:cNvPr>
          <p:cNvGrpSpPr/>
          <p:nvPr/>
        </p:nvGrpSpPr>
        <p:grpSpPr>
          <a:xfrm>
            <a:off x="412597" y="1259125"/>
            <a:ext cx="5391337" cy="1156219"/>
            <a:chOff x="402222" y="1306936"/>
            <a:chExt cx="5391337" cy="1156219"/>
          </a:xfrm>
        </p:grpSpPr>
        <p:sp>
          <p:nvSpPr>
            <p:cNvPr id="20" name="右矢印 19"/>
            <p:cNvSpPr/>
            <p:nvPr/>
          </p:nvSpPr>
          <p:spPr>
            <a:xfrm rot="2322803">
              <a:off x="3887532" y="2066248"/>
              <a:ext cx="1906027" cy="396907"/>
            </a:xfrm>
            <a:prstGeom prst="rightArrow">
              <a:avLst>
                <a:gd name="adj1" fmla="val 24201"/>
                <a:gd name="adj2" fmla="val 148178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402222" y="1306936"/>
              <a:ext cx="3960440" cy="6427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収入は３項目あり、</a:t>
              </a:r>
              <a:endParaRPr kumimoji="1" lang="en-US" altLang="ja-JP" sz="1800" b="1" i="0" u="none" strike="noStrike" kern="1200" cap="none" spc="0" normalizeH="0" baseline="0" noProof="0" dirty="0">
                <a:ln w="12700"/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収入合計はこれらを全て足した数字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411103" y="2105119"/>
            <a:ext cx="4729334" cy="1867025"/>
            <a:chOff x="411103" y="2105119"/>
            <a:chExt cx="4729334" cy="1867025"/>
          </a:xfrm>
        </p:grpSpPr>
        <p:sp>
          <p:nvSpPr>
            <p:cNvPr id="22" name="右矢印 21"/>
            <p:cNvSpPr/>
            <p:nvPr/>
          </p:nvSpPr>
          <p:spPr>
            <a:xfrm rot="2762200">
              <a:off x="4033328" y="2865035"/>
              <a:ext cx="1817311" cy="396907"/>
            </a:xfrm>
            <a:prstGeom prst="rightArrow">
              <a:avLst>
                <a:gd name="adj1" fmla="val 24201"/>
                <a:gd name="adj2" fmla="val 148178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11103" y="2105119"/>
              <a:ext cx="3960440" cy="6427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支出は４項目あり、</a:t>
              </a: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支出合計はこれらを全て足した数字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02222" y="2888989"/>
            <a:ext cx="5343939" cy="1329350"/>
            <a:chOff x="402222" y="2888989"/>
            <a:chExt cx="5343939" cy="1329350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402222" y="2888989"/>
              <a:ext cx="5343939" cy="1329350"/>
              <a:chOff x="411103" y="2888990"/>
              <a:chExt cx="5343939" cy="1329350"/>
            </a:xfrm>
          </p:grpSpPr>
          <p:grpSp>
            <p:nvGrpSpPr>
              <p:cNvPr id="7" name="グループ化 6"/>
              <p:cNvGrpSpPr/>
              <p:nvPr/>
            </p:nvGrpSpPr>
            <p:grpSpPr>
              <a:xfrm>
                <a:off x="411103" y="2888990"/>
                <a:ext cx="5343939" cy="1329350"/>
                <a:chOff x="411103" y="2888990"/>
                <a:chExt cx="5343939" cy="1329350"/>
              </a:xfrm>
            </p:grpSpPr>
            <p:sp>
              <p:nvSpPr>
                <p:cNvPr id="25" name="右矢印 24"/>
                <p:cNvSpPr/>
                <p:nvPr/>
              </p:nvSpPr>
              <p:spPr>
                <a:xfrm rot="1778258">
                  <a:off x="3934207" y="3821433"/>
                  <a:ext cx="1820835" cy="396907"/>
                </a:xfrm>
                <a:prstGeom prst="rightArrow">
                  <a:avLst>
                    <a:gd name="adj1" fmla="val 25342"/>
                    <a:gd name="adj2" fmla="val 148178"/>
                  </a:avLst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713232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40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23" name="正方形/長方形 22"/>
                <p:cNvSpPr/>
                <p:nvPr/>
              </p:nvSpPr>
              <p:spPr>
                <a:xfrm>
                  <a:off x="411103" y="2888990"/>
                  <a:ext cx="3960440" cy="1071846"/>
                </a:xfrm>
                <a:prstGeom prst="rect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l" defTabSz="713232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1" i="0" u="none" strike="noStrike" kern="1200" cap="none" spc="0" normalizeH="0" baseline="0" noProof="0" dirty="0">
                    <a:ln w="12700"/>
                    <a:solidFill>
                      <a:prstClr val="white"/>
                    </a:solidFill>
                    <a:effectLst/>
                    <a:uLnTx/>
                    <a:uFillTx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+mn-cs"/>
                  </a:endParaRPr>
                </a:p>
              </p:txBody>
            </p:sp>
          </p:grp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64305E78-4B21-47D7-BBB7-90B180B49973}"/>
                  </a:ext>
                </a:extLst>
              </p:cNvPr>
              <p:cNvSpPr txBox="1"/>
              <p:nvPr/>
            </p:nvSpPr>
            <p:spPr>
              <a:xfrm>
                <a:off x="931494" y="3377721"/>
                <a:ext cx="1211309" cy="40011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lIns="36000" rIns="36000" rtlCol="0">
                <a:spAutoFit/>
              </a:bodyPr>
              <a:lstStyle/>
              <a:p>
                <a:pPr marL="0" marR="0" lvl="0" indent="0" algn="l" defTabSz="71323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2000" b="1" i="0" u="none" strike="noStrike" kern="1200" cap="none" spc="0" normalizeH="0" baseline="0" noProof="0" dirty="0">
                    <a:ln w="12700"/>
                    <a:solidFill>
                      <a:prstClr val="black"/>
                    </a:solidFill>
                    <a:effectLst/>
                    <a:uLnTx/>
                    <a:uFillTx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+mn-cs"/>
                  </a:rPr>
                  <a:t>収入合計</a:t>
                </a:r>
                <a:endPara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9A3D498F-945A-43B4-944F-E691762D88A5}"/>
                  </a:ext>
                </a:extLst>
              </p:cNvPr>
              <p:cNvSpPr txBox="1"/>
              <p:nvPr/>
            </p:nvSpPr>
            <p:spPr>
              <a:xfrm>
                <a:off x="2846675" y="3366147"/>
                <a:ext cx="1105734" cy="40011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lIns="36000" rIns="36000" rtlCol="0">
                <a:spAutoFit/>
              </a:bodyPr>
              <a:lstStyle/>
              <a:p>
                <a:pPr marL="0" marR="0" lvl="0" indent="0" algn="l" defTabSz="71323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2000" b="1" i="0" u="none" strike="noStrike" kern="1200" cap="none" spc="0" normalizeH="0" baseline="0" noProof="0" dirty="0">
                    <a:ln w="12700"/>
                    <a:solidFill>
                      <a:prstClr val="black"/>
                    </a:solidFill>
                    <a:effectLst/>
                    <a:uLnTx/>
                    <a:uFillTx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+mn-cs"/>
                  </a:rPr>
                  <a:t>支出合計</a:t>
                </a:r>
                <a:endPara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</p:grpSp>
        <p:sp>
          <p:nvSpPr>
            <p:cNvPr id="24" name="テキスト ボックス 23"/>
            <p:cNvSpPr txBox="1"/>
            <p:nvPr/>
          </p:nvSpPr>
          <p:spPr>
            <a:xfrm>
              <a:off x="430459" y="2888989"/>
              <a:ext cx="2969083" cy="1200329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0" normalizeH="0" baseline="0" noProof="0" dirty="0">
                  <a:ln w="12700"/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年間収支はその年の</a:t>
              </a:r>
              <a:endParaRPr kumimoji="1" lang="en-US" altLang="ja-JP" sz="2400" b="1" i="0" u="none" strike="noStrike" kern="1200" cap="none" spc="0" normalizeH="0" baseline="0" noProof="0" dirty="0">
                <a:ln w="12700"/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0" normalizeH="0" baseline="0" noProof="0" dirty="0">
                  <a:ln w="12700"/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        　　</a:t>
              </a:r>
              <a:r>
                <a:rPr kumimoji="1" lang="ja-JP" altLang="en-US" sz="2400" b="1" i="0" u="none" strike="noStrike" kern="1200" cap="none" spc="0" normalizeH="0" baseline="0" noProof="0" dirty="0" err="1">
                  <a:ln w="12700"/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ー</a:t>
              </a:r>
              <a:endParaRPr kumimoji="1" lang="ja-JP" altLang="en-US" sz="2400" b="1" i="0" u="none" strike="noStrike" kern="1200" cap="none" spc="0" normalizeH="0" baseline="0" noProof="0" dirty="0">
                <a:ln w="12700"/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224063" y="4223310"/>
            <a:ext cx="5420528" cy="1377413"/>
            <a:chOff x="237211" y="4148584"/>
            <a:chExt cx="5420528" cy="1377413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252721" y="4181916"/>
              <a:ext cx="5405018" cy="1344081"/>
              <a:chOff x="252721" y="4181916"/>
              <a:chExt cx="5405018" cy="1344081"/>
            </a:xfrm>
          </p:grpSpPr>
          <p:sp>
            <p:nvSpPr>
              <p:cNvPr id="34" name="右矢印 33"/>
              <p:cNvSpPr/>
              <p:nvPr/>
            </p:nvSpPr>
            <p:spPr>
              <a:xfrm rot="20167425">
                <a:off x="4249890" y="4642198"/>
                <a:ext cx="1407849" cy="374967"/>
              </a:xfrm>
              <a:prstGeom prst="rightArrow">
                <a:avLst>
                  <a:gd name="adj1" fmla="val 20550"/>
                  <a:gd name="adj2" fmla="val 86631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71323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404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252721" y="4181916"/>
                <a:ext cx="4363948" cy="13440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71323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1" i="0" u="none" strike="noStrike" kern="1200" cap="none" spc="0" normalizeH="0" baseline="0" noProof="0" dirty="0">
                  <a:ln w="12700"/>
                  <a:solidFill>
                    <a:prstClr val="white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endParaRPr>
              </a:p>
            </p:txBody>
          </p:sp>
        </p:grpSp>
        <p:sp>
          <p:nvSpPr>
            <p:cNvPr id="32" name="正方形/長方形 31"/>
            <p:cNvSpPr/>
            <p:nvPr/>
          </p:nvSpPr>
          <p:spPr>
            <a:xfrm>
              <a:off x="690255" y="4710597"/>
              <a:ext cx="1296144" cy="621991"/>
            </a:xfrm>
            <a:prstGeom prst="rect">
              <a:avLst/>
            </a:prstGeom>
            <a:solidFill>
              <a:srgbClr val="FFFBC6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12700"/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前年度の</a:t>
              </a:r>
              <a:endParaRPr kumimoji="1" lang="en-US" altLang="ja-JP" sz="2000" b="1" i="0" u="none" strike="noStrike" kern="1200" cap="none" spc="0" normalizeH="0" baseline="0" noProof="0" dirty="0">
                <a:ln w="12700"/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12700"/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貯蓄残高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2015620" y="4814798"/>
              <a:ext cx="495133" cy="399909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rPr>
                <a:t>+</a:t>
              </a:r>
              <a:endPara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476860" y="4710596"/>
              <a:ext cx="1296144" cy="621991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その年の</a:t>
              </a:r>
              <a:endParaRPr kumimoji="1" lang="en-US" altLang="ja-JP" sz="2000" b="1" i="0" u="none" strike="noStrike" kern="1200" cap="none" spc="0" normalizeH="0" baseline="0" noProof="0" dirty="0">
                <a:ln w="12700"/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年間収支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237211" y="4148584"/>
              <a:ext cx="477664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12700"/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貯蓄残高は、手元に残るお金のこと。　</a:t>
              </a:r>
              <a:r>
                <a:rPr kumimoji="1" lang="ja-JP" altLang="en-US" sz="2000" b="1" i="0" u="none" strike="noStrike" kern="1200" cap="none" spc="0" normalizeH="0" baseline="0" noProof="0" dirty="0">
                  <a:ln w="12700"/>
                  <a:solidFill>
                    <a:prstClr val="white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　</a:t>
              </a:r>
            </a:p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0" normalizeH="0" baseline="0" noProof="0" dirty="0">
                  <a:ln w="12700"/>
                  <a:solidFill>
                    <a:prstClr val="white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　　</a:t>
              </a:r>
              <a:endPara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399480" y="114091"/>
            <a:ext cx="4754370" cy="908751"/>
            <a:chOff x="618761" y="393376"/>
            <a:chExt cx="4754370" cy="908751"/>
          </a:xfrm>
        </p:grpSpPr>
        <p:sp>
          <p:nvSpPr>
            <p:cNvPr id="35" name="円/楕円 34"/>
            <p:cNvSpPr/>
            <p:nvPr/>
          </p:nvSpPr>
          <p:spPr>
            <a:xfrm>
              <a:off x="1169622" y="393376"/>
              <a:ext cx="712880" cy="71288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6" name="円/楕円 35"/>
            <p:cNvSpPr/>
            <p:nvPr/>
          </p:nvSpPr>
          <p:spPr>
            <a:xfrm>
              <a:off x="618761" y="394826"/>
              <a:ext cx="907301" cy="9073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877990" y="524441"/>
              <a:ext cx="4495141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52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キャッシュフロー表の作成手順②</a:t>
              </a: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826424" y="721057"/>
            <a:ext cx="3877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キャッシュフロー表の見方</a:t>
            </a:r>
          </a:p>
        </p:txBody>
      </p:sp>
    </p:spTree>
    <p:extLst>
      <p:ext uri="{BB962C8B-B14F-4D97-AF65-F5344CB8AC3E}">
        <p14:creationId xmlns:p14="http://schemas.microsoft.com/office/powerpoint/2010/main" val="377587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615504" y="625252"/>
            <a:ext cx="8064896" cy="4356088"/>
            <a:chOff x="1480879" y="1107707"/>
            <a:chExt cx="8064896" cy="4356088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1480879" y="1107707"/>
              <a:ext cx="8064896" cy="4278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3200" dirty="0">
                  <a:solidFill>
                    <a:schemeClr val="accent2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en-US" sz="3200" dirty="0">
                  <a:solidFill>
                    <a:schemeClr val="accent2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例：</a:t>
              </a:r>
              <a:r>
                <a:rPr lang="ja-JP" altLang="ja-JP" sz="3200" dirty="0">
                  <a:solidFill>
                    <a:schemeClr val="accent2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アオイ</a:t>
              </a:r>
              <a:r>
                <a:rPr lang="ja-JP" altLang="en-US" sz="3200" dirty="0">
                  <a:solidFill>
                    <a:schemeClr val="accent2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さん</a:t>
              </a:r>
              <a:r>
                <a:rPr lang="ja-JP" altLang="ja-JP" sz="3200" dirty="0">
                  <a:solidFill>
                    <a:schemeClr val="accent2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が希望しているライフプラン】</a:t>
              </a:r>
              <a:endParaRPr lang="en-US" altLang="ja-JP" sz="32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lang="en-US" altLang="ja-JP" sz="105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lang="ja-JP" altLang="ja-JP" sz="72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ja-JP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</a:t>
              </a:r>
              <a:r>
                <a:rPr lang="ja-JP" altLang="en-US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 </a:t>
              </a:r>
              <a:r>
                <a:rPr lang="ja-JP" altLang="en-US" sz="2070" dirty="0">
                  <a:solidFill>
                    <a:srgbClr val="B8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●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高校卒業後は、自宅から通えない大学に進学予定</a:t>
              </a:r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。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　  一人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暮らしをスタートする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endParaRPr lang="ja-JP" altLang="ja-JP" sz="72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ja-JP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</a:t>
              </a:r>
              <a:r>
                <a:rPr lang="ja-JP" altLang="en-US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 </a:t>
              </a:r>
              <a:r>
                <a:rPr lang="ja-JP" altLang="en-US" sz="2070" dirty="0">
                  <a:solidFill>
                    <a:srgbClr val="B8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●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大学在学中の収入は、アルバイト収入と</a:t>
              </a:r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保護者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から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　  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の仕送りを予定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endParaRPr lang="ja-JP" altLang="ja-JP" sz="72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ja-JP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</a:t>
              </a:r>
              <a:r>
                <a:rPr lang="ja-JP" altLang="en-US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 </a:t>
              </a:r>
              <a:r>
                <a:rPr lang="ja-JP" altLang="en-US" sz="2070" dirty="0">
                  <a:solidFill>
                    <a:srgbClr val="B8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●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生活費や家賃以外にも、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　  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趣味やレジャーにお金を使いたい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endParaRPr lang="ja-JP" altLang="ja-JP" sz="72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ja-JP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</a:t>
              </a:r>
              <a:r>
                <a:rPr lang="ja-JP" altLang="en-US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 </a:t>
              </a:r>
              <a:r>
                <a:rPr lang="ja-JP" altLang="en-US" sz="2070" dirty="0">
                  <a:solidFill>
                    <a:srgbClr val="B8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●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卒業前に、海外へ卒業旅行に行きたい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endParaRPr lang="ja-JP" altLang="ja-JP" sz="72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ja-JP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</a:t>
              </a:r>
              <a:r>
                <a:rPr lang="ja-JP" altLang="en-US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 </a:t>
              </a:r>
              <a:r>
                <a:rPr lang="ja-JP" altLang="en-US" sz="2070" dirty="0">
                  <a:solidFill>
                    <a:srgbClr val="B8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●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就職と同時にもう少し広い</a:t>
              </a:r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ところへ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引っ越ししたい</a:t>
              </a:r>
              <a:endParaRPr lang="en-US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endParaRPr lang="ja-JP" altLang="ja-JP" sz="72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ja-JP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　</a:t>
              </a:r>
              <a:r>
                <a:rPr lang="ja-JP" altLang="en-US" sz="207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 </a:t>
              </a:r>
              <a:r>
                <a:rPr lang="ja-JP" altLang="en-US" sz="2070" dirty="0">
                  <a:solidFill>
                    <a:srgbClr val="B8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●</a:t>
              </a:r>
              <a:r>
                <a:rPr lang="en-US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8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年後に結婚、</a:t>
              </a:r>
              <a:r>
                <a:rPr lang="en-US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9</a:t>
              </a:r>
              <a:r>
                <a:rPr lang="ja-JP" altLang="ja-JP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年後に</a:t>
              </a:r>
              <a:r>
                <a:rPr lang="ja-JP" altLang="en-US" sz="2070" dirty="0">
                  <a:solidFill>
                    <a:schemeClr val="accent1">
                      <a:lumMod val="50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子供が誕生するといいな</a:t>
              </a:r>
              <a:endParaRPr lang="ja-JP" altLang="ja-JP" sz="207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1969255" y="2647313"/>
              <a:ext cx="5443805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1969255" y="3360193"/>
              <a:ext cx="5443805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1969255" y="4137879"/>
              <a:ext cx="5443805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1969255" y="4526723"/>
              <a:ext cx="5443805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1969255" y="4980373"/>
              <a:ext cx="5443805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1969255" y="5418611"/>
              <a:ext cx="5443805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正方形/長方形 28"/>
            <p:cNvSpPr/>
            <p:nvPr/>
          </p:nvSpPr>
          <p:spPr>
            <a:xfrm>
              <a:off x="1772904" y="1899795"/>
              <a:ext cx="97211" cy="3564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20"/>
            </a:p>
          </p:txBody>
        </p: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8352" y="3966295"/>
            <a:ext cx="1514724" cy="174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3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2047" y="189976"/>
            <a:ext cx="5214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例：アオイさんのキャッシュフロー表</a:t>
            </a:r>
            <a:endParaRPr kumimoji="1" lang="ja-JP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CE2701-9988-638E-05DB-EC40B70FC1E2}"/>
              </a:ext>
            </a:extLst>
          </p:cNvPr>
          <p:cNvGrpSpPr/>
          <p:nvPr/>
        </p:nvGrpSpPr>
        <p:grpSpPr>
          <a:xfrm>
            <a:off x="38409" y="1057300"/>
            <a:ext cx="10083182" cy="4294034"/>
            <a:chOff x="16823" y="1238436"/>
            <a:chExt cx="10083182" cy="4294034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6823" y="1238436"/>
              <a:ext cx="5066669" cy="4286588"/>
            </a:xfrm>
            <a:prstGeom prst="rect">
              <a:avLst/>
            </a:prstGeom>
            <a:solidFill>
              <a:schemeClr val="accent1"/>
            </a:solidFill>
          </p:spPr>
        </p:pic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F8EAD37C-1393-CBEC-7987-3A75677818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080000" y="1238436"/>
              <a:ext cx="5020005" cy="42940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148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11491</TotalTime>
  <Words>1366</Words>
  <Application>Microsoft Office PowerPoint</Application>
  <PresentationFormat>ユーザー設定</PresentationFormat>
  <Paragraphs>210</Paragraphs>
  <Slides>15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15</vt:i4>
      </vt:variant>
    </vt:vector>
  </HeadingPairs>
  <TitlesOfParts>
    <vt:vector size="28" baseType="lpstr">
      <vt:lpstr>HGPｺﾞｼｯｸE</vt:lpstr>
      <vt:lpstr>HGP創英角ｺﾞｼｯｸUB</vt:lpstr>
      <vt:lpstr>HG丸ｺﾞｼｯｸM-PRO</vt:lpstr>
      <vt:lpstr>HG創英角ｺﾞｼｯｸUB</vt:lpstr>
      <vt:lpstr>Meiryo UI</vt:lpstr>
      <vt:lpstr>ＭＳ ゴシック</vt:lpstr>
      <vt:lpstr>Arial</vt:lpstr>
      <vt:lpstr>Calibri</vt:lpstr>
      <vt:lpstr>Calibri Light</vt:lpstr>
      <vt:lpstr>2_デザインの設定</vt:lpstr>
      <vt:lpstr>1_デザインの設定</vt:lpstr>
      <vt:lpstr>デザインの設定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松本 樹李亜</cp:lastModifiedBy>
  <cp:revision>366</cp:revision>
  <dcterms:created xsi:type="dcterms:W3CDTF">2020-10-22T10:28:45Z</dcterms:created>
  <dcterms:modified xsi:type="dcterms:W3CDTF">2024-12-24T01:08:22Z</dcterms:modified>
</cp:coreProperties>
</file>