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  <p:sldMasterId id="2147483684" r:id="rId2"/>
    <p:sldMasterId id="2147483672" r:id="rId3"/>
    <p:sldMasterId id="2147483710" r:id="rId4"/>
  </p:sldMasterIdLst>
  <p:notesMasterIdLst>
    <p:notesMasterId r:id="rId41"/>
  </p:notesMasterIdLst>
  <p:sldIdLst>
    <p:sldId id="265" r:id="rId5"/>
    <p:sldId id="295" r:id="rId6"/>
    <p:sldId id="268" r:id="rId7"/>
    <p:sldId id="296" r:id="rId8"/>
    <p:sldId id="297" r:id="rId9"/>
    <p:sldId id="299" r:id="rId10"/>
    <p:sldId id="305" r:id="rId11"/>
    <p:sldId id="301" r:id="rId12"/>
    <p:sldId id="335" r:id="rId13"/>
    <p:sldId id="337" r:id="rId14"/>
    <p:sldId id="302" r:id="rId15"/>
    <p:sldId id="303" r:id="rId16"/>
    <p:sldId id="309" r:id="rId17"/>
    <p:sldId id="310" r:id="rId18"/>
    <p:sldId id="311" r:id="rId19"/>
    <p:sldId id="312" r:id="rId20"/>
    <p:sldId id="336" r:id="rId21"/>
    <p:sldId id="314" r:id="rId22"/>
    <p:sldId id="315" r:id="rId23"/>
    <p:sldId id="330" r:id="rId24"/>
    <p:sldId id="316" r:id="rId25"/>
    <p:sldId id="317" r:id="rId26"/>
    <p:sldId id="318" r:id="rId27"/>
    <p:sldId id="267" r:id="rId28"/>
    <p:sldId id="319" r:id="rId29"/>
    <p:sldId id="320" r:id="rId30"/>
    <p:sldId id="321" r:id="rId31"/>
    <p:sldId id="333" r:id="rId32"/>
    <p:sldId id="334" r:id="rId33"/>
    <p:sldId id="325" r:id="rId34"/>
    <p:sldId id="326" r:id="rId35"/>
    <p:sldId id="327" r:id="rId36"/>
    <p:sldId id="328" r:id="rId37"/>
    <p:sldId id="338" r:id="rId38"/>
    <p:sldId id="331" r:id="rId39"/>
    <p:sldId id="332" r:id="rId40"/>
  </p:sldIdLst>
  <p:sldSz cx="10160000" cy="5715000"/>
  <p:notesSz cx="6858000" cy="9144000"/>
  <p:defaultTextStyle>
    <a:defPPr>
      <a:defRPr lang="ja-JP"/>
    </a:defPPr>
    <a:lvl1pPr marL="0" algn="l" defTabSz="713232" rtl="0" eaLnBrk="1" latinLnBrk="0" hangingPunct="1">
      <a:defRPr kumimoji="1" sz="1404" kern="1200">
        <a:solidFill>
          <a:schemeClr val="tx1"/>
        </a:solidFill>
        <a:latin typeface="+mn-lt"/>
        <a:ea typeface="+mn-ea"/>
        <a:cs typeface="+mn-cs"/>
      </a:defRPr>
    </a:lvl1pPr>
    <a:lvl2pPr marL="356616" algn="l" defTabSz="713232" rtl="0" eaLnBrk="1" latinLnBrk="0" hangingPunct="1">
      <a:defRPr kumimoji="1" sz="1404" kern="1200">
        <a:solidFill>
          <a:schemeClr val="tx1"/>
        </a:solidFill>
        <a:latin typeface="+mn-lt"/>
        <a:ea typeface="+mn-ea"/>
        <a:cs typeface="+mn-cs"/>
      </a:defRPr>
    </a:lvl2pPr>
    <a:lvl3pPr marL="713232" algn="l" defTabSz="713232" rtl="0" eaLnBrk="1" latinLnBrk="0" hangingPunct="1">
      <a:defRPr kumimoji="1" sz="1404" kern="1200">
        <a:solidFill>
          <a:schemeClr val="tx1"/>
        </a:solidFill>
        <a:latin typeface="+mn-lt"/>
        <a:ea typeface="+mn-ea"/>
        <a:cs typeface="+mn-cs"/>
      </a:defRPr>
    </a:lvl3pPr>
    <a:lvl4pPr marL="1069848" algn="l" defTabSz="713232" rtl="0" eaLnBrk="1" latinLnBrk="0" hangingPunct="1">
      <a:defRPr kumimoji="1" sz="1404" kern="1200">
        <a:solidFill>
          <a:schemeClr val="tx1"/>
        </a:solidFill>
        <a:latin typeface="+mn-lt"/>
        <a:ea typeface="+mn-ea"/>
        <a:cs typeface="+mn-cs"/>
      </a:defRPr>
    </a:lvl4pPr>
    <a:lvl5pPr marL="1426464" algn="l" defTabSz="713232" rtl="0" eaLnBrk="1" latinLnBrk="0" hangingPunct="1">
      <a:defRPr kumimoji="1" sz="1404" kern="1200">
        <a:solidFill>
          <a:schemeClr val="tx1"/>
        </a:solidFill>
        <a:latin typeface="+mn-lt"/>
        <a:ea typeface="+mn-ea"/>
        <a:cs typeface="+mn-cs"/>
      </a:defRPr>
    </a:lvl5pPr>
    <a:lvl6pPr marL="1783080" algn="l" defTabSz="713232" rtl="0" eaLnBrk="1" latinLnBrk="0" hangingPunct="1">
      <a:defRPr kumimoji="1" sz="1404" kern="1200">
        <a:solidFill>
          <a:schemeClr val="tx1"/>
        </a:solidFill>
        <a:latin typeface="+mn-lt"/>
        <a:ea typeface="+mn-ea"/>
        <a:cs typeface="+mn-cs"/>
      </a:defRPr>
    </a:lvl6pPr>
    <a:lvl7pPr marL="2139696" algn="l" defTabSz="713232" rtl="0" eaLnBrk="1" latinLnBrk="0" hangingPunct="1">
      <a:defRPr kumimoji="1" sz="1404" kern="1200">
        <a:solidFill>
          <a:schemeClr val="tx1"/>
        </a:solidFill>
        <a:latin typeface="+mn-lt"/>
        <a:ea typeface="+mn-ea"/>
        <a:cs typeface="+mn-cs"/>
      </a:defRPr>
    </a:lvl7pPr>
    <a:lvl8pPr marL="2496312" algn="l" defTabSz="713232" rtl="0" eaLnBrk="1" latinLnBrk="0" hangingPunct="1">
      <a:defRPr kumimoji="1" sz="1404" kern="1200">
        <a:solidFill>
          <a:schemeClr val="tx1"/>
        </a:solidFill>
        <a:latin typeface="+mn-lt"/>
        <a:ea typeface="+mn-ea"/>
        <a:cs typeface="+mn-cs"/>
      </a:defRPr>
    </a:lvl8pPr>
    <a:lvl9pPr marL="2852928" algn="l" defTabSz="713232" rtl="0" eaLnBrk="1" latinLnBrk="0" hangingPunct="1">
      <a:defRPr kumimoji="1" sz="140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 userDrawn="1">
          <p15:clr>
            <a:srgbClr val="A4A3A4"/>
          </p15:clr>
        </p15:guide>
        <p15:guide id="2" pos="32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wahara" initials="k" lastIdx="5" clrIdx="0">
    <p:extLst>
      <p:ext uri="{19B8F6BF-5375-455C-9EA6-DF929625EA0E}">
        <p15:presenceInfo xmlns:p15="http://schemas.microsoft.com/office/powerpoint/2012/main" userId="kawahara" providerId="None"/>
      </p:ext>
    </p:extLst>
  </p:cmAuthor>
  <p:cmAuthor id="2" name="前崎 希" initials="前崎" lastIdx="2" clrIdx="1">
    <p:extLst>
      <p:ext uri="{19B8F6BF-5375-455C-9EA6-DF929625EA0E}">
        <p15:presenceInfo xmlns:p15="http://schemas.microsoft.com/office/powerpoint/2012/main" userId="S-1-5-21-1526231339-3933217477-2077139423-231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E79"/>
    <a:srgbClr val="AE9F95"/>
    <a:srgbClr val="FAFFD9"/>
    <a:srgbClr val="FF0066"/>
    <a:srgbClr val="A9D18E"/>
    <a:srgbClr val="F8CBAD"/>
    <a:srgbClr val="CF51C3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0" autoAdjust="0"/>
    <p:restoredTop sz="95214" autoAdjust="0"/>
  </p:normalViewPr>
  <p:slideViewPr>
    <p:cSldViewPr showGuides="1">
      <p:cViewPr varScale="1">
        <p:scale>
          <a:sx n="78" d="100"/>
          <a:sy n="78" d="100"/>
        </p:scale>
        <p:origin x="1044" y="84"/>
      </p:cViewPr>
      <p:guideLst>
        <p:guide orient="horz" pos="1800"/>
        <p:guide pos="320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116" d="100"/>
          <a:sy n="116" d="100"/>
        </p:scale>
        <p:origin x="3440" y="6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commentAuthors" Target="commentAuthors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presProps" Target="presProps.xml"/><Relationship Id="rId8" Type="http://schemas.openxmlformats.org/officeDocument/2006/relationships/slide" Target="slides/slide4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tableStyles" Target="tableStyles.xml"/><Relationship Id="rId20" Type="http://schemas.openxmlformats.org/officeDocument/2006/relationships/slide" Target="slides/slide16.xml"/><Relationship Id="rId4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805AF5-13E1-4DBB-B64F-374E3688F250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968C26-6626-45D2-8C6F-F94F6D17F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5866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13232" rtl="0" eaLnBrk="1" latinLnBrk="0" hangingPunct="1">
      <a:defRPr kumimoji="1" sz="936" kern="1200">
        <a:solidFill>
          <a:schemeClr val="tx1"/>
        </a:solidFill>
        <a:latin typeface="+mn-lt"/>
        <a:ea typeface="+mn-ea"/>
        <a:cs typeface="+mn-cs"/>
      </a:defRPr>
    </a:lvl1pPr>
    <a:lvl2pPr marL="356616" algn="l" defTabSz="713232" rtl="0" eaLnBrk="1" latinLnBrk="0" hangingPunct="1">
      <a:defRPr kumimoji="1" sz="936" kern="1200">
        <a:solidFill>
          <a:schemeClr val="tx1"/>
        </a:solidFill>
        <a:latin typeface="+mn-lt"/>
        <a:ea typeface="+mn-ea"/>
        <a:cs typeface="+mn-cs"/>
      </a:defRPr>
    </a:lvl2pPr>
    <a:lvl3pPr marL="713232" algn="l" defTabSz="713232" rtl="0" eaLnBrk="1" latinLnBrk="0" hangingPunct="1">
      <a:defRPr kumimoji="1" sz="936" kern="1200">
        <a:solidFill>
          <a:schemeClr val="tx1"/>
        </a:solidFill>
        <a:latin typeface="+mn-lt"/>
        <a:ea typeface="+mn-ea"/>
        <a:cs typeface="+mn-cs"/>
      </a:defRPr>
    </a:lvl3pPr>
    <a:lvl4pPr marL="1069848" algn="l" defTabSz="713232" rtl="0" eaLnBrk="1" latinLnBrk="0" hangingPunct="1">
      <a:defRPr kumimoji="1" sz="936" kern="1200">
        <a:solidFill>
          <a:schemeClr val="tx1"/>
        </a:solidFill>
        <a:latin typeface="+mn-lt"/>
        <a:ea typeface="+mn-ea"/>
        <a:cs typeface="+mn-cs"/>
      </a:defRPr>
    </a:lvl4pPr>
    <a:lvl5pPr marL="1426464" algn="l" defTabSz="713232" rtl="0" eaLnBrk="1" latinLnBrk="0" hangingPunct="1">
      <a:defRPr kumimoji="1" sz="936" kern="1200">
        <a:solidFill>
          <a:schemeClr val="tx1"/>
        </a:solidFill>
        <a:latin typeface="+mn-lt"/>
        <a:ea typeface="+mn-ea"/>
        <a:cs typeface="+mn-cs"/>
      </a:defRPr>
    </a:lvl5pPr>
    <a:lvl6pPr marL="1783080" algn="l" defTabSz="713232" rtl="0" eaLnBrk="1" latinLnBrk="0" hangingPunct="1">
      <a:defRPr kumimoji="1" sz="936" kern="1200">
        <a:solidFill>
          <a:schemeClr val="tx1"/>
        </a:solidFill>
        <a:latin typeface="+mn-lt"/>
        <a:ea typeface="+mn-ea"/>
        <a:cs typeface="+mn-cs"/>
      </a:defRPr>
    </a:lvl6pPr>
    <a:lvl7pPr marL="2139696" algn="l" defTabSz="713232" rtl="0" eaLnBrk="1" latinLnBrk="0" hangingPunct="1">
      <a:defRPr kumimoji="1" sz="936" kern="1200">
        <a:solidFill>
          <a:schemeClr val="tx1"/>
        </a:solidFill>
        <a:latin typeface="+mn-lt"/>
        <a:ea typeface="+mn-ea"/>
        <a:cs typeface="+mn-cs"/>
      </a:defRPr>
    </a:lvl7pPr>
    <a:lvl8pPr marL="2496312" algn="l" defTabSz="713232" rtl="0" eaLnBrk="1" latinLnBrk="0" hangingPunct="1">
      <a:defRPr kumimoji="1" sz="936" kern="1200">
        <a:solidFill>
          <a:schemeClr val="tx1"/>
        </a:solidFill>
        <a:latin typeface="+mn-lt"/>
        <a:ea typeface="+mn-ea"/>
        <a:cs typeface="+mn-cs"/>
      </a:defRPr>
    </a:lvl8pPr>
    <a:lvl9pPr marL="2852928" algn="l" defTabSz="713232" rtl="0" eaLnBrk="1" latinLnBrk="0" hangingPunct="1">
      <a:defRPr kumimoji="1" sz="93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ja-JP" sz="936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（対応）生徒用テキスト</a:t>
            </a:r>
            <a:r>
              <a:rPr kumimoji="1" lang="en-US" altLang="ja-JP" sz="936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(p.24)</a:t>
            </a:r>
            <a:r>
              <a:rPr kumimoji="1" lang="ja-JP" altLang="ja-JP" sz="936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　</a:t>
            </a:r>
            <a:r>
              <a:rPr kumimoji="1" lang="en-US" altLang="ja-JP" sz="936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Think</a:t>
            </a:r>
            <a:r>
              <a:rPr kumimoji="1" lang="ja-JP" altLang="ja-JP" sz="936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「</a:t>
            </a:r>
            <a:r>
              <a:rPr kumimoji="1" lang="ja-JP" altLang="en-US" sz="936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次の資金を増やすときは、どの特性</a:t>
            </a:r>
            <a:r>
              <a:rPr kumimoji="1" lang="en-US" altLang="ja-JP" sz="936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kumimoji="1" lang="ja-JP" altLang="en-US" sz="936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流動性、安全性、収益性</a:t>
            </a:r>
            <a:r>
              <a:rPr kumimoji="1" lang="en-US" altLang="ja-JP" sz="936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r>
              <a:rPr kumimoji="1" lang="ja-JP" altLang="en-US" sz="936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を重視して運用するか考えよう。</a:t>
            </a:r>
            <a:r>
              <a:rPr kumimoji="1" lang="ja-JP" altLang="ja-JP" sz="936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」</a:t>
            </a:r>
          </a:p>
          <a:p>
            <a:r>
              <a:rPr kumimoji="1" lang="en-US" altLang="ja-JP" sz="936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kumimoji="1" lang="ja-JP" altLang="ja-JP" sz="936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68C26-6626-45D2-8C6F-F94F6D17F7A1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2163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68C26-6626-45D2-8C6F-F94F6D17F7A1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51560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ja-JP" sz="936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（対応）生徒用テキスト</a:t>
            </a:r>
            <a:r>
              <a:rPr kumimoji="1" lang="en-US" altLang="ja-JP" sz="936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(p.26)</a:t>
            </a:r>
            <a:r>
              <a:rPr kumimoji="1" lang="ja-JP" altLang="ja-JP" sz="936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　</a:t>
            </a:r>
            <a:r>
              <a:rPr kumimoji="1" lang="en-US" altLang="ja-JP" sz="936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Think</a:t>
            </a:r>
            <a:r>
              <a:rPr kumimoji="1" lang="ja-JP" altLang="ja-JP" sz="936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「</a:t>
            </a:r>
            <a:r>
              <a:rPr kumimoji="1" lang="ja-JP" altLang="en-US" sz="936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親友からお金を貸してほしいと頼まれたら、あなたはいくらまで貸すだろうか？」</a:t>
            </a:r>
            <a:r>
              <a:rPr kumimoji="1" lang="en-US" altLang="ja-JP" sz="936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kumimoji="1" lang="ja-JP" altLang="ja-JP" sz="936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68C26-6626-45D2-8C6F-F94F6D17F7A1}" type="slidenum">
              <a:rPr kumimoji="1" lang="ja-JP" altLang="en-US" smtClean="0"/>
              <a:t>24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41923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968C26-6626-45D2-8C6F-F94F6D17F7A1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pPr marL="0" marR="0" lvl="0" indent="0" algn="r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92483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68C26-6626-45D2-8C6F-F94F6D17F7A1}" type="slidenum">
              <a:rPr kumimoji="1" lang="ja-JP" altLang="en-US" smtClean="0"/>
              <a:t>36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28504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70000" y="935039"/>
            <a:ext cx="7620000" cy="199072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70000" y="3001964"/>
            <a:ext cx="7620000" cy="137953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21311-CAA6-49DB-B202-7505CAA3F872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1EBBB-9E35-43F5-B088-21BA6C5ACB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0202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21311-CAA6-49DB-B202-7505CAA3F872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1EBBB-9E35-43F5-B088-21BA6C5ACB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8364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270751" y="304801"/>
            <a:ext cx="2190750" cy="484346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98500" y="304801"/>
            <a:ext cx="6402917" cy="484346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21311-CAA6-49DB-B202-7505CAA3F872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1EBBB-9E35-43F5-B088-21BA6C5ACB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8796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70000" y="935039"/>
            <a:ext cx="7620000" cy="199072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70000" y="3001964"/>
            <a:ext cx="7620000" cy="137953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7B414-8236-41B3-86FE-BCD59B89E365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55D2B-1195-4E3F-B060-FBFA3105CA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7148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7B414-8236-41B3-86FE-BCD59B89E365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55D2B-1195-4E3F-B060-FBFA3105CA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874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93209" y="1425575"/>
            <a:ext cx="8763000" cy="2376488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93209" y="3824288"/>
            <a:ext cx="8763000" cy="125095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7B414-8236-41B3-86FE-BCD59B89E365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55D2B-1195-4E3F-B060-FBFA3105CA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7166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98500" y="1520825"/>
            <a:ext cx="4296833" cy="36274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164667" y="1520825"/>
            <a:ext cx="4296833" cy="36274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7B414-8236-41B3-86FE-BCD59B89E365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55D2B-1195-4E3F-B060-FBFA3105CA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6017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00264" y="304800"/>
            <a:ext cx="8763000" cy="1104900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00265" y="1401763"/>
            <a:ext cx="4298597" cy="685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700265" y="2087564"/>
            <a:ext cx="4298597" cy="3070225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143500" y="1401763"/>
            <a:ext cx="4319764" cy="685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143500" y="2087564"/>
            <a:ext cx="4319764" cy="3070225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7B414-8236-41B3-86FE-BCD59B89E365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55D2B-1195-4E3F-B060-FBFA3105CA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4478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7B414-8236-41B3-86FE-BCD59B89E365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55D2B-1195-4E3F-B060-FBFA3105CA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2725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7B414-8236-41B3-86FE-BCD59B89E365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55D2B-1195-4E3F-B060-FBFA3105CA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9486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00265" y="381000"/>
            <a:ext cx="3277306" cy="13335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319764" y="822326"/>
            <a:ext cx="5143500" cy="40624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700265" y="1714500"/>
            <a:ext cx="3277306" cy="3176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7B414-8236-41B3-86FE-BCD59B89E365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55D2B-1195-4E3F-B060-FBFA3105CA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9051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21311-CAA6-49DB-B202-7505CAA3F872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1EBBB-9E35-43F5-B088-21BA6C5ACB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947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00265" y="381000"/>
            <a:ext cx="3277306" cy="13335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319764" y="822326"/>
            <a:ext cx="5143500" cy="406241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700265" y="1714500"/>
            <a:ext cx="3277306" cy="3176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7B414-8236-41B3-86FE-BCD59B89E365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55D2B-1195-4E3F-B060-FBFA3105CA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2979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7B414-8236-41B3-86FE-BCD59B89E365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55D2B-1195-4E3F-B060-FBFA3105CA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0255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270751" y="304801"/>
            <a:ext cx="2190750" cy="484346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98500" y="304801"/>
            <a:ext cx="6402917" cy="484346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7B414-8236-41B3-86FE-BCD59B89E365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55D2B-1195-4E3F-B060-FBFA3105CA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5499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70000" y="935039"/>
            <a:ext cx="7620000" cy="199072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70000" y="3001964"/>
            <a:ext cx="7620000" cy="137953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3DDCE-A62F-4ADD-976A-11629677DF82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C4557-EF60-4330-82B7-BD44223CCD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7111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3DDCE-A62F-4ADD-976A-11629677DF82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C4557-EF60-4330-82B7-BD44223CCD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7906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93209" y="1425575"/>
            <a:ext cx="8763000" cy="2376488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93209" y="3824288"/>
            <a:ext cx="8763000" cy="125095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3DDCE-A62F-4ADD-976A-11629677DF82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C4557-EF60-4330-82B7-BD44223CCD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7362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98500" y="1520825"/>
            <a:ext cx="4296833" cy="36274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164667" y="1520825"/>
            <a:ext cx="4296833" cy="36274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3DDCE-A62F-4ADD-976A-11629677DF82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C4557-EF60-4330-82B7-BD44223CCD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0798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00264" y="304800"/>
            <a:ext cx="8763000" cy="1104900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00265" y="1401763"/>
            <a:ext cx="4298597" cy="685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700265" y="2087564"/>
            <a:ext cx="4298597" cy="3070225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143500" y="1401763"/>
            <a:ext cx="4319764" cy="685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143500" y="2087564"/>
            <a:ext cx="4319764" cy="3070225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3DDCE-A62F-4ADD-976A-11629677DF82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C4557-EF60-4330-82B7-BD44223CCD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6546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3DDCE-A62F-4ADD-976A-11629677DF82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C4557-EF60-4330-82B7-BD44223CCD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0746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3DDCE-A62F-4ADD-976A-11629677DF82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C4557-EF60-4330-82B7-BD44223CCD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192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93209" y="1425575"/>
            <a:ext cx="8763000" cy="2376488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93209" y="3824288"/>
            <a:ext cx="8763000" cy="125095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21311-CAA6-49DB-B202-7505CAA3F872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1EBBB-9E35-43F5-B088-21BA6C5ACB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5387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00265" y="381000"/>
            <a:ext cx="3277306" cy="13335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319764" y="822326"/>
            <a:ext cx="5143500" cy="40624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700265" y="1714500"/>
            <a:ext cx="3277306" cy="3176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3DDCE-A62F-4ADD-976A-11629677DF82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C4557-EF60-4330-82B7-BD44223CCD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0558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00265" y="381000"/>
            <a:ext cx="3277306" cy="13335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319764" y="822326"/>
            <a:ext cx="5143500" cy="406241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700265" y="1714500"/>
            <a:ext cx="3277306" cy="3176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3DDCE-A62F-4ADD-976A-11629677DF82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C4557-EF60-4330-82B7-BD44223CCD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9683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3DDCE-A62F-4ADD-976A-11629677DF82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C4557-EF60-4330-82B7-BD44223CCD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877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270751" y="304801"/>
            <a:ext cx="2190750" cy="484346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98500" y="304801"/>
            <a:ext cx="6402917" cy="484346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3DDCE-A62F-4ADD-976A-11629677DF82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C4557-EF60-4330-82B7-BD44223CCD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8389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0000" y="935302"/>
            <a:ext cx="7620000" cy="1989667"/>
          </a:xfrm>
        </p:spPr>
        <p:txBody>
          <a:bodyPr anchor="b"/>
          <a:lstStyle>
            <a:lvl1pPr algn="ctr">
              <a:defRPr sz="5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70000" y="3001698"/>
            <a:ext cx="7620000" cy="1379802"/>
          </a:xfrm>
        </p:spPr>
        <p:txBody>
          <a:bodyPr/>
          <a:lstStyle>
            <a:lvl1pPr marL="0" indent="0" algn="ctr">
              <a:buNone/>
              <a:defRPr sz="2000"/>
            </a:lvl1pPr>
            <a:lvl2pPr marL="380985" indent="0" algn="ctr">
              <a:buNone/>
              <a:defRPr sz="1667"/>
            </a:lvl2pPr>
            <a:lvl3pPr marL="761970" indent="0" algn="ctr">
              <a:buNone/>
              <a:defRPr sz="1500"/>
            </a:lvl3pPr>
            <a:lvl4pPr marL="1142954" indent="0" algn="ctr">
              <a:buNone/>
              <a:defRPr sz="1333"/>
            </a:lvl4pPr>
            <a:lvl5pPr marL="1523939" indent="0" algn="ctr">
              <a:buNone/>
              <a:defRPr sz="1333"/>
            </a:lvl5pPr>
            <a:lvl6pPr marL="1904924" indent="0" algn="ctr">
              <a:buNone/>
              <a:defRPr sz="1333"/>
            </a:lvl6pPr>
            <a:lvl7pPr marL="2285909" indent="0" algn="ctr">
              <a:buNone/>
              <a:defRPr sz="1333"/>
            </a:lvl7pPr>
            <a:lvl8pPr marL="2666893" indent="0" algn="ctr">
              <a:buNone/>
              <a:defRPr sz="1333"/>
            </a:lvl8pPr>
            <a:lvl9pPr marL="3047878" indent="0" algn="ctr">
              <a:buNone/>
              <a:defRPr sz="133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4AA5-F575-4930-9FF2-46693ADA81E3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0F217-F711-44E5-8A37-83B2CA793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912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4AA5-F575-4930-9FF2-46693ADA81E3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0F217-F711-44E5-8A37-83B2CA793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5230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208" y="1424782"/>
            <a:ext cx="8763000" cy="2377281"/>
          </a:xfrm>
        </p:spPr>
        <p:txBody>
          <a:bodyPr anchor="b"/>
          <a:lstStyle>
            <a:lvl1pPr>
              <a:defRPr sz="5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208" y="3824553"/>
            <a:ext cx="8763000" cy="1250156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380985" indent="0">
              <a:buNone/>
              <a:defRPr sz="1667">
                <a:solidFill>
                  <a:schemeClr val="tx1">
                    <a:tint val="75000"/>
                  </a:schemeClr>
                </a:solidFill>
              </a:defRPr>
            </a:lvl2pPr>
            <a:lvl3pPr marL="76197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142954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523939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1904924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285909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2666893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04787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4AA5-F575-4930-9FF2-46693ADA81E3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0F217-F711-44E5-8A37-83B2CA793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743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521354"/>
            <a:ext cx="4318000" cy="362611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0" y="1521354"/>
            <a:ext cx="4318000" cy="362611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4AA5-F575-4930-9FF2-46693ADA81E3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0F217-F711-44E5-8A37-83B2CA793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1755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823" y="304271"/>
            <a:ext cx="8763000" cy="110463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824" y="1400969"/>
            <a:ext cx="4298156" cy="68659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85" indent="0">
              <a:buNone/>
              <a:defRPr sz="1667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33" b="1"/>
            </a:lvl4pPr>
            <a:lvl5pPr marL="1523939" indent="0">
              <a:buNone/>
              <a:defRPr sz="1333" b="1"/>
            </a:lvl5pPr>
            <a:lvl6pPr marL="1904924" indent="0">
              <a:buNone/>
              <a:defRPr sz="1333" b="1"/>
            </a:lvl6pPr>
            <a:lvl7pPr marL="2285909" indent="0">
              <a:buNone/>
              <a:defRPr sz="1333" b="1"/>
            </a:lvl7pPr>
            <a:lvl8pPr marL="2666893" indent="0">
              <a:buNone/>
              <a:defRPr sz="1333" b="1"/>
            </a:lvl8pPr>
            <a:lvl9pPr marL="3047878" indent="0">
              <a:buNone/>
              <a:defRPr sz="13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9824" y="2087563"/>
            <a:ext cx="4298156" cy="307049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43500" y="1400969"/>
            <a:ext cx="4319323" cy="68659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85" indent="0">
              <a:buNone/>
              <a:defRPr sz="1667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33" b="1"/>
            </a:lvl4pPr>
            <a:lvl5pPr marL="1523939" indent="0">
              <a:buNone/>
              <a:defRPr sz="1333" b="1"/>
            </a:lvl5pPr>
            <a:lvl6pPr marL="1904924" indent="0">
              <a:buNone/>
              <a:defRPr sz="1333" b="1"/>
            </a:lvl6pPr>
            <a:lvl7pPr marL="2285909" indent="0">
              <a:buNone/>
              <a:defRPr sz="1333" b="1"/>
            </a:lvl7pPr>
            <a:lvl8pPr marL="2666893" indent="0">
              <a:buNone/>
              <a:defRPr sz="1333" b="1"/>
            </a:lvl8pPr>
            <a:lvl9pPr marL="3047878" indent="0">
              <a:buNone/>
              <a:defRPr sz="13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3500" y="2087563"/>
            <a:ext cx="4319323" cy="307049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4AA5-F575-4930-9FF2-46693ADA81E3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0F217-F711-44E5-8A37-83B2CA793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7676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4AA5-F575-4930-9FF2-46693ADA81E3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0F217-F711-44E5-8A37-83B2CA793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0970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98500" y="1520825"/>
            <a:ext cx="4296833" cy="36274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164667" y="1520825"/>
            <a:ext cx="4296833" cy="36274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21311-CAA6-49DB-B202-7505CAA3F872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1EBBB-9E35-43F5-B088-21BA6C5ACB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6538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4AA5-F575-4930-9FF2-46693ADA81E3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0F217-F711-44E5-8A37-83B2CA793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9346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824" y="381000"/>
            <a:ext cx="3276864" cy="1333500"/>
          </a:xfrm>
        </p:spPr>
        <p:txBody>
          <a:bodyPr anchor="b"/>
          <a:lstStyle>
            <a:lvl1pPr>
              <a:defRPr sz="26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323" y="822855"/>
            <a:ext cx="5143500" cy="4061354"/>
          </a:xfrm>
        </p:spPr>
        <p:txBody>
          <a:bodyPr/>
          <a:lstStyle>
            <a:lvl1pPr>
              <a:defRPr sz="2667"/>
            </a:lvl1pPr>
            <a:lvl2pPr>
              <a:defRPr sz="2333"/>
            </a:lvl2pPr>
            <a:lvl3pPr>
              <a:defRPr sz="2000"/>
            </a:lvl3pPr>
            <a:lvl4pPr>
              <a:defRPr sz="1667"/>
            </a:lvl4pPr>
            <a:lvl5pPr>
              <a:defRPr sz="1667"/>
            </a:lvl5pPr>
            <a:lvl6pPr>
              <a:defRPr sz="1667"/>
            </a:lvl6pPr>
            <a:lvl7pPr>
              <a:defRPr sz="1667"/>
            </a:lvl7pPr>
            <a:lvl8pPr>
              <a:defRPr sz="1667"/>
            </a:lvl8pPr>
            <a:lvl9pPr>
              <a:defRPr sz="166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9824" y="1714500"/>
            <a:ext cx="3276864" cy="3176323"/>
          </a:xfrm>
        </p:spPr>
        <p:txBody>
          <a:bodyPr/>
          <a:lstStyle>
            <a:lvl1pPr marL="0" indent="0">
              <a:buNone/>
              <a:defRPr sz="1333"/>
            </a:lvl1pPr>
            <a:lvl2pPr marL="380985" indent="0">
              <a:buNone/>
              <a:defRPr sz="1167"/>
            </a:lvl2pPr>
            <a:lvl3pPr marL="761970" indent="0">
              <a:buNone/>
              <a:defRPr sz="1000"/>
            </a:lvl3pPr>
            <a:lvl4pPr marL="1142954" indent="0">
              <a:buNone/>
              <a:defRPr sz="833"/>
            </a:lvl4pPr>
            <a:lvl5pPr marL="1523939" indent="0">
              <a:buNone/>
              <a:defRPr sz="833"/>
            </a:lvl5pPr>
            <a:lvl6pPr marL="1904924" indent="0">
              <a:buNone/>
              <a:defRPr sz="833"/>
            </a:lvl6pPr>
            <a:lvl7pPr marL="2285909" indent="0">
              <a:buNone/>
              <a:defRPr sz="833"/>
            </a:lvl7pPr>
            <a:lvl8pPr marL="2666893" indent="0">
              <a:buNone/>
              <a:defRPr sz="833"/>
            </a:lvl8pPr>
            <a:lvl9pPr marL="3047878" indent="0">
              <a:buNone/>
              <a:defRPr sz="8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4AA5-F575-4930-9FF2-46693ADA81E3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0F217-F711-44E5-8A37-83B2CA793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015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824" y="381000"/>
            <a:ext cx="3276864" cy="1333500"/>
          </a:xfrm>
        </p:spPr>
        <p:txBody>
          <a:bodyPr anchor="b"/>
          <a:lstStyle>
            <a:lvl1pPr>
              <a:defRPr sz="26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19323" y="822855"/>
            <a:ext cx="5143500" cy="4061354"/>
          </a:xfrm>
        </p:spPr>
        <p:txBody>
          <a:bodyPr anchor="t"/>
          <a:lstStyle>
            <a:lvl1pPr marL="0" indent="0">
              <a:buNone/>
              <a:defRPr sz="2667"/>
            </a:lvl1pPr>
            <a:lvl2pPr marL="380985" indent="0">
              <a:buNone/>
              <a:defRPr sz="2333"/>
            </a:lvl2pPr>
            <a:lvl3pPr marL="761970" indent="0">
              <a:buNone/>
              <a:defRPr sz="2000"/>
            </a:lvl3pPr>
            <a:lvl4pPr marL="1142954" indent="0">
              <a:buNone/>
              <a:defRPr sz="1667"/>
            </a:lvl4pPr>
            <a:lvl5pPr marL="1523939" indent="0">
              <a:buNone/>
              <a:defRPr sz="1667"/>
            </a:lvl5pPr>
            <a:lvl6pPr marL="1904924" indent="0">
              <a:buNone/>
              <a:defRPr sz="1667"/>
            </a:lvl6pPr>
            <a:lvl7pPr marL="2285909" indent="0">
              <a:buNone/>
              <a:defRPr sz="1667"/>
            </a:lvl7pPr>
            <a:lvl8pPr marL="2666893" indent="0">
              <a:buNone/>
              <a:defRPr sz="1667"/>
            </a:lvl8pPr>
            <a:lvl9pPr marL="3047878" indent="0">
              <a:buNone/>
              <a:defRPr sz="1667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9824" y="1714500"/>
            <a:ext cx="3276864" cy="3176323"/>
          </a:xfrm>
        </p:spPr>
        <p:txBody>
          <a:bodyPr/>
          <a:lstStyle>
            <a:lvl1pPr marL="0" indent="0">
              <a:buNone/>
              <a:defRPr sz="1333"/>
            </a:lvl1pPr>
            <a:lvl2pPr marL="380985" indent="0">
              <a:buNone/>
              <a:defRPr sz="1167"/>
            </a:lvl2pPr>
            <a:lvl3pPr marL="761970" indent="0">
              <a:buNone/>
              <a:defRPr sz="1000"/>
            </a:lvl3pPr>
            <a:lvl4pPr marL="1142954" indent="0">
              <a:buNone/>
              <a:defRPr sz="833"/>
            </a:lvl4pPr>
            <a:lvl5pPr marL="1523939" indent="0">
              <a:buNone/>
              <a:defRPr sz="833"/>
            </a:lvl5pPr>
            <a:lvl6pPr marL="1904924" indent="0">
              <a:buNone/>
              <a:defRPr sz="833"/>
            </a:lvl6pPr>
            <a:lvl7pPr marL="2285909" indent="0">
              <a:buNone/>
              <a:defRPr sz="833"/>
            </a:lvl7pPr>
            <a:lvl8pPr marL="2666893" indent="0">
              <a:buNone/>
              <a:defRPr sz="833"/>
            </a:lvl8pPr>
            <a:lvl9pPr marL="3047878" indent="0">
              <a:buNone/>
              <a:defRPr sz="8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4AA5-F575-4930-9FF2-46693ADA81E3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0F217-F711-44E5-8A37-83B2CA793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6526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4AA5-F575-4930-9FF2-46693ADA81E3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0F217-F711-44E5-8A37-83B2CA793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8184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70750" y="304271"/>
            <a:ext cx="2190750" cy="484319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8500" y="304271"/>
            <a:ext cx="6445250" cy="484319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4AA5-F575-4930-9FF2-46693ADA81E3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0F217-F711-44E5-8A37-83B2CA793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2203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bg>
      <p:bgPr>
        <a:gradFill>
          <a:gsLst>
            <a:gs pos="100000">
              <a:schemeClr val="bg1">
                <a:lumMod val="85000"/>
              </a:schemeClr>
            </a:gs>
            <a:gs pos="53000">
              <a:schemeClr val="bg1">
                <a:alpha val="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 userDrawn="1"/>
        </p:nvSpPr>
        <p:spPr>
          <a:xfrm>
            <a:off x="-120578" y="0"/>
            <a:ext cx="10401156" cy="3937620"/>
          </a:xfrm>
          <a:prstGeom prst="rect">
            <a:avLst/>
          </a:prstGeom>
          <a:gradFill flip="none" rotWithShape="1">
            <a:gsLst>
              <a:gs pos="100000">
                <a:schemeClr val="bg1">
                  <a:lumMod val="85000"/>
                </a:schemeClr>
              </a:gs>
              <a:gs pos="0">
                <a:schemeClr val="bg1">
                  <a:alpha val="0"/>
                </a:schemeClr>
              </a:gs>
              <a:gs pos="45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4"/>
          </a:p>
        </p:txBody>
      </p:sp>
      <p:sp>
        <p:nvSpPr>
          <p:cNvPr id="8" name="角丸四角形 7"/>
          <p:cNvSpPr/>
          <p:nvPr userDrawn="1"/>
        </p:nvSpPr>
        <p:spPr>
          <a:xfrm>
            <a:off x="199458" y="193204"/>
            <a:ext cx="9841093" cy="5256584"/>
          </a:xfrm>
          <a:prstGeom prst="roundRect">
            <a:avLst>
              <a:gd name="adj" fmla="val 1250"/>
            </a:avLst>
          </a:prstGeom>
          <a:gradFill>
            <a:gsLst>
              <a:gs pos="57000">
                <a:schemeClr val="bg1">
                  <a:lumMod val="95000"/>
                </a:schemeClr>
              </a:gs>
              <a:gs pos="0">
                <a:schemeClr val="accent1">
                  <a:lumMod val="60000"/>
                  <a:lumOff val="40000"/>
                </a:schemeClr>
              </a:gs>
              <a:gs pos="100000">
                <a:schemeClr val="bg1"/>
              </a:gs>
            </a:gsLst>
            <a:lin ang="16200000" scaled="1"/>
          </a:gradFill>
          <a:ln w="254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4"/>
          </a:p>
        </p:txBody>
      </p:sp>
    </p:spTree>
    <p:extLst>
      <p:ext uri="{BB962C8B-B14F-4D97-AF65-F5344CB8AC3E}">
        <p14:creationId xmlns:p14="http://schemas.microsoft.com/office/powerpoint/2010/main" val="888029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 スライド">
    <p:bg>
      <p:bgPr>
        <a:gradFill>
          <a:gsLst>
            <a:gs pos="100000">
              <a:schemeClr val="bg1">
                <a:lumMod val="85000"/>
              </a:schemeClr>
            </a:gs>
            <a:gs pos="53000">
              <a:schemeClr val="bg1">
                <a:alpha val="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 userDrawn="1"/>
        </p:nvSpPr>
        <p:spPr>
          <a:xfrm>
            <a:off x="-120578" y="0"/>
            <a:ext cx="10401156" cy="3937620"/>
          </a:xfrm>
          <a:prstGeom prst="rect">
            <a:avLst/>
          </a:prstGeom>
          <a:gradFill flip="none" rotWithShape="1">
            <a:gsLst>
              <a:gs pos="100000">
                <a:schemeClr val="bg1">
                  <a:lumMod val="85000"/>
                </a:schemeClr>
              </a:gs>
              <a:gs pos="0">
                <a:schemeClr val="bg1">
                  <a:alpha val="0"/>
                </a:schemeClr>
              </a:gs>
              <a:gs pos="45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4"/>
          </a:p>
        </p:txBody>
      </p:sp>
      <p:sp>
        <p:nvSpPr>
          <p:cNvPr id="8" name="角丸四角形 7"/>
          <p:cNvSpPr/>
          <p:nvPr userDrawn="1"/>
        </p:nvSpPr>
        <p:spPr>
          <a:xfrm>
            <a:off x="199458" y="193204"/>
            <a:ext cx="9841093" cy="5256584"/>
          </a:xfrm>
          <a:prstGeom prst="roundRect">
            <a:avLst>
              <a:gd name="adj" fmla="val 1250"/>
            </a:avLst>
          </a:prstGeom>
          <a:gradFill>
            <a:gsLst>
              <a:gs pos="7000">
                <a:schemeClr val="bg1">
                  <a:lumMod val="95000"/>
                </a:schemeClr>
              </a:gs>
              <a:gs pos="0">
                <a:schemeClr val="accent1">
                  <a:lumMod val="60000"/>
                  <a:lumOff val="40000"/>
                </a:schemeClr>
              </a:gs>
              <a:gs pos="100000">
                <a:schemeClr val="bg1"/>
              </a:gs>
            </a:gsLst>
            <a:lin ang="16200000" scaled="1"/>
          </a:gradFill>
          <a:ln w="254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4"/>
          </a:p>
        </p:txBody>
      </p:sp>
    </p:spTree>
    <p:extLst>
      <p:ext uri="{BB962C8B-B14F-4D97-AF65-F5344CB8AC3E}">
        <p14:creationId xmlns:p14="http://schemas.microsoft.com/office/powerpoint/2010/main" val="3227896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B4AA5-F575-4930-9FF2-46693ADA81E3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0F217-F711-44E5-8A37-83B2CA793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3003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00264" y="304800"/>
            <a:ext cx="8763000" cy="1104900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00265" y="1401763"/>
            <a:ext cx="4298597" cy="685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700265" y="2087564"/>
            <a:ext cx="4298597" cy="3070225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143500" y="1401763"/>
            <a:ext cx="4319764" cy="685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143500" y="2087564"/>
            <a:ext cx="4319764" cy="3070225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21311-CAA6-49DB-B202-7505CAA3F872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1EBBB-9E35-43F5-B088-21BA6C5ACB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5352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21311-CAA6-49DB-B202-7505CAA3F872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1EBBB-9E35-43F5-B088-21BA6C5ACB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0016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21311-CAA6-49DB-B202-7505CAA3F872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1EBBB-9E35-43F5-B088-21BA6C5ACB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6060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00265" y="381000"/>
            <a:ext cx="3277306" cy="13335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319764" y="822326"/>
            <a:ext cx="5143500" cy="40624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700265" y="1714500"/>
            <a:ext cx="3277306" cy="3176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21311-CAA6-49DB-B202-7505CAA3F872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1EBBB-9E35-43F5-B088-21BA6C5ACB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1983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00265" y="381000"/>
            <a:ext cx="3277306" cy="13335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319764" y="822326"/>
            <a:ext cx="5143500" cy="406241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700265" y="1714500"/>
            <a:ext cx="3277306" cy="3176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21311-CAA6-49DB-B202-7505CAA3F872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1EBBB-9E35-43F5-B088-21BA6C5ACB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8121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slideLayout" Target="../slideLayouts/slideLayout46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theme" Target="../theme/theme4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slideLayout" Target="../slideLayouts/slideLayout4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98500" y="304800"/>
            <a:ext cx="8763000" cy="11049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98500" y="1520825"/>
            <a:ext cx="8763000" cy="36274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98500" y="5297488"/>
            <a:ext cx="2286000" cy="3032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21311-CAA6-49DB-B202-7505CAA3F872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65500" y="5297488"/>
            <a:ext cx="3429000" cy="3032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175500" y="5297488"/>
            <a:ext cx="2286000" cy="3032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D1EBBB-9E35-43F5-B088-21BA6C5ACB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4299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98500" y="304800"/>
            <a:ext cx="8763000" cy="11049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98500" y="1520825"/>
            <a:ext cx="8763000" cy="36274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98500" y="5297488"/>
            <a:ext cx="2286000" cy="3032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C7B414-8236-41B3-86FE-BCD59B89E365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65500" y="5297488"/>
            <a:ext cx="3429000" cy="3032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175500" y="5297488"/>
            <a:ext cx="2286000" cy="3032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455D2B-1195-4E3F-B060-FBFA3105CA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5288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98500" y="304800"/>
            <a:ext cx="8763000" cy="11049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98500" y="1520825"/>
            <a:ext cx="8763000" cy="36274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98500" y="5297488"/>
            <a:ext cx="2286000" cy="3032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3DDCE-A62F-4ADD-976A-11629677DF82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65500" y="5297488"/>
            <a:ext cx="3429000" cy="3032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175500" y="5297488"/>
            <a:ext cx="2286000" cy="3032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9C4557-EF60-4330-82B7-BD44223CCD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9158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8500" y="304271"/>
            <a:ext cx="87630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8500" y="1521354"/>
            <a:ext cx="87630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8500" y="5296959"/>
            <a:ext cx="22860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8B4AA5-F575-4930-9FF2-46693ADA81E3}" type="datetimeFigureOut">
              <a:rPr kumimoji="1" lang="ja-JP" altLang="en-US" smtClean="0"/>
              <a:t>2024/12/24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65500" y="5296959"/>
            <a:ext cx="34290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75500" y="5296959"/>
            <a:ext cx="22860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0F217-F711-44E5-8A37-83B2CA793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101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696" r:id="rId13"/>
    <p:sldLayoutId id="2147483697" r:id="rId1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761970" rtl="0" eaLnBrk="1" latinLnBrk="0" hangingPunct="1">
        <a:lnSpc>
          <a:spcPct val="90000"/>
        </a:lnSpc>
        <a:spcBef>
          <a:spcPct val="0"/>
        </a:spcBef>
        <a:buNone/>
        <a:defRPr kumimoji="1" sz="36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0492" indent="-190492" algn="l" defTabSz="761970" rtl="0" eaLnBrk="1" latinLnBrk="0" hangingPunct="1">
        <a:lnSpc>
          <a:spcPct val="90000"/>
        </a:lnSpc>
        <a:spcBef>
          <a:spcPts val="833"/>
        </a:spcBef>
        <a:buFont typeface="Arial" panose="020B0604020202020204" pitchFamily="34" charset="0"/>
        <a:buChar char="•"/>
        <a:defRPr kumimoji="1" sz="2333" kern="1200">
          <a:solidFill>
            <a:schemeClr val="tx1"/>
          </a:solidFill>
          <a:latin typeface="+mn-lt"/>
          <a:ea typeface="+mn-ea"/>
          <a:cs typeface="+mn-cs"/>
        </a:defRPr>
      </a:lvl1pPr>
      <a:lvl2pPr marL="571477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52462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kumimoji="1" sz="1667" kern="1200">
          <a:solidFill>
            <a:schemeClr val="tx1"/>
          </a:solidFill>
          <a:latin typeface="+mn-lt"/>
          <a:ea typeface="+mn-ea"/>
          <a:cs typeface="+mn-cs"/>
        </a:defRPr>
      </a:lvl3pPr>
      <a:lvl4pPr marL="1333447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14431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095416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476401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857386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238370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1970" rtl="0" eaLnBrk="1" latinLnBrk="0" hangingPunct="1"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985" algn="l" defTabSz="761970" rtl="0" eaLnBrk="1" latinLnBrk="0" hangingPunct="1"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970" algn="l" defTabSz="761970" rtl="0" eaLnBrk="1" latinLnBrk="0" hangingPunct="1"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954" algn="l" defTabSz="761970" rtl="0" eaLnBrk="1" latinLnBrk="0" hangingPunct="1"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939" algn="l" defTabSz="761970" rtl="0" eaLnBrk="1" latinLnBrk="0" hangingPunct="1"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924" algn="l" defTabSz="761970" rtl="0" eaLnBrk="1" latinLnBrk="0" hangingPunct="1"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909" algn="l" defTabSz="761970" rtl="0" eaLnBrk="1" latinLnBrk="0" hangingPunct="1"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893" algn="l" defTabSz="761970" rtl="0" eaLnBrk="1" latinLnBrk="0" hangingPunct="1"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878" algn="l" defTabSz="761970" rtl="0" eaLnBrk="1" latinLnBrk="0" hangingPunct="1"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tx1">
                <a:lumMod val="85000"/>
                <a:lumOff val="15000"/>
              </a:schemeClr>
            </a:gs>
            <a:gs pos="38000">
              <a:schemeClr val="bg1">
                <a:alpha val="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1671854" y="2198959"/>
            <a:ext cx="6816290" cy="923330"/>
          </a:xfrm>
          <a:prstGeom prst="rect">
            <a:avLst/>
          </a:prstGeom>
          <a:noFill/>
          <a:effectLst>
            <a:outerShdw blurRad="76200" dir="9000000" sy="23000" kx="-1200000" algn="bl" rotWithShape="0">
              <a:prstClr val="black">
                <a:alpha val="20000"/>
              </a:prstClr>
            </a:outerShdw>
            <a:reflection blurRad="88900" stA="46000" endPos="83000" dir="5400000" sy="-100000" algn="bl" rotWithShape="0"/>
          </a:effectLst>
        </p:spPr>
        <p:txBody>
          <a:bodyPr wrap="none" rtlCol="0">
            <a:spAutoFit/>
          </a:bodyPr>
          <a:lstStyle/>
          <a:p>
            <a:pPr algn="ctr"/>
            <a:r>
              <a:rPr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お金の運用方法を学ぶ</a:t>
            </a:r>
            <a:endParaRPr lang="en-US" altLang="ja-JP" sz="5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cxnSp>
        <p:nvCxnSpPr>
          <p:cNvPr id="10" name="直線コネクタ 9"/>
          <p:cNvCxnSpPr/>
          <p:nvPr/>
        </p:nvCxnSpPr>
        <p:spPr>
          <a:xfrm>
            <a:off x="1335584" y="3153083"/>
            <a:ext cx="7560840" cy="0"/>
          </a:xfrm>
          <a:prstGeom prst="line">
            <a:avLst/>
          </a:prstGeom>
          <a:ln w="762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テキスト ボックス 3"/>
          <p:cNvSpPr txBox="1"/>
          <p:nvPr/>
        </p:nvSpPr>
        <p:spPr>
          <a:xfrm>
            <a:off x="543496" y="431360"/>
            <a:ext cx="28777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</a:t>
            </a:r>
            <a:r>
              <a:rPr lang="ja-JP" altLang="en-US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代から学ぶパーソナルファイナンス</a:t>
            </a:r>
          </a:p>
        </p:txBody>
      </p:sp>
      <p:pic>
        <p:nvPicPr>
          <p:cNvPr id="6" name="Picture 2" descr="日本FP協会広報部 (@fp_kyokai) | Twitter">
            <a:extLst>
              <a:ext uri="{FF2B5EF4-FFF2-40B4-BE49-F238E27FC236}">
                <a16:creationId xmlns:a16="http://schemas.microsoft.com/office/drawing/2014/main" id="{F61D3493-20CC-4D92-A432-9BD1DBD419E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68" t="18338" r="11443" b="17775"/>
          <a:stretch/>
        </p:blipFill>
        <p:spPr bwMode="auto">
          <a:xfrm>
            <a:off x="8464376" y="403706"/>
            <a:ext cx="1320799" cy="1110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グループ化 6"/>
          <p:cNvGrpSpPr/>
          <p:nvPr/>
        </p:nvGrpSpPr>
        <p:grpSpPr>
          <a:xfrm>
            <a:off x="576174" y="789671"/>
            <a:ext cx="4503825" cy="400110"/>
            <a:chOff x="576174" y="789671"/>
            <a:chExt cx="4503825" cy="400110"/>
          </a:xfrm>
        </p:grpSpPr>
        <p:sp>
          <p:nvSpPr>
            <p:cNvPr id="8" name="テキスト ボックス 7"/>
            <p:cNvSpPr txBox="1"/>
            <p:nvPr/>
          </p:nvSpPr>
          <p:spPr>
            <a:xfrm>
              <a:off x="576174" y="805060"/>
              <a:ext cx="942608" cy="369332"/>
            </a:xfrm>
            <a:prstGeom prst="rect">
              <a:avLst/>
            </a:prstGeom>
            <a:noFill/>
            <a:effectLst>
              <a:reflection blurRad="6350" stA="50000" endA="300" endPos="38500" dist="50800" dir="5400000" sy="-100000" algn="bl" rotWithShape="0"/>
            </a:effectLst>
          </p:spPr>
          <p:txBody>
            <a:bodyPr wrap="square" rtlCol="0">
              <a:spAutoFit/>
            </a:bodyPr>
            <a:lstStyle/>
            <a:p>
              <a:r>
                <a:rPr lang="en-US" altLang="ja-JP" sz="1800" b="1" dirty="0">
                  <a:solidFill>
                    <a:srgbClr val="5B9BD5">
                      <a:lumMod val="50000"/>
                    </a:srgb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Lesson</a:t>
              </a:r>
              <a:endParaRPr lang="ja-JP" altLang="en-US" sz="1800" b="1" dirty="0"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1335315" y="789671"/>
              <a:ext cx="346570" cy="400110"/>
            </a:xfrm>
            <a:prstGeom prst="rect">
              <a:avLst/>
            </a:prstGeom>
            <a:noFill/>
            <a:effectLst>
              <a:reflection blurRad="6350" stA="50000" endA="300" endPos="38500" dist="50800" dir="5400000" sy="-100000" algn="bl" rotWithShape="0"/>
            </a:effectLst>
          </p:spPr>
          <p:txBody>
            <a:bodyPr wrap="none" rtlCol="0">
              <a:spAutoFit/>
            </a:bodyPr>
            <a:lstStyle/>
            <a:p>
              <a:r>
                <a:rPr lang="en-US" altLang="ja-JP" sz="2000" b="1" dirty="0">
                  <a:solidFill>
                    <a:srgbClr val="5B9BD5">
                      <a:lumMod val="50000"/>
                    </a:srgb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3</a:t>
              </a:r>
              <a:endParaRPr lang="ja-JP" altLang="en-US" sz="2000" b="1" dirty="0"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  <p:sp>
          <p:nvSpPr>
            <p:cNvPr id="11" name="テキスト ボックス 10"/>
            <p:cNvSpPr txBox="1"/>
            <p:nvPr/>
          </p:nvSpPr>
          <p:spPr>
            <a:xfrm>
              <a:off x="1629558" y="798593"/>
              <a:ext cx="3438762" cy="369332"/>
            </a:xfrm>
            <a:prstGeom prst="rect">
              <a:avLst/>
            </a:prstGeom>
            <a:noFill/>
            <a:effectLst>
              <a:reflection blurRad="6350" stA="50000" endA="300" endPos="38500" dist="50800" dir="5400000" sy="-100000" algn="bl" rotWithShape="0"/>
            </a:effectLst>
          </p:spPr>
          <p:txBody>
            <a:bodyPr wrap="none" rtlCol="0">
              <a:spAutoFit/>
            </a:bodyPr>
            <a:lstStyle/>
            <a:p>
              <a:r>
                <a:rPr lang="ja-JP" altLang="en-US" sz="1800" b="1" dirty="0">
                  <a:solidFill>
                    <a:srgbClr val="5B9BD5">
                      <a:lumMod val="50000"/>
                    </a:srgb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お金を貯める、増やす、借りる</a:t>
              </a:r>
              <a:endParaRPr lang="en-US" altLang="ja-JP" sz="1800" b="1" dirty="0"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cxnSp>
          <p:nvCxnSpPr>
            <p:cNvPr id="12" name="直線コネクタ 11"/>
            <p:cNvCxnSpPr/>
            <p:nvPr/>
          </p:nvCxnSpPr>
          <p:spPr>
            <a:xfrm>
              <a:off x="627232" y="1158986"/>
              <a:ext cx="4452767" cy="0"/>
            </a:xfrm>
            <a:prstGeom prst="line">
              <a:avLst/>
            </a:prstGeom>
            <a:ln w="28575"/>
            <a:effectLst>
              <a:reflection blurRad="6350" stA="50000" endA="300" endPos="38500" dist="50800" dir="5400000" sy="-100000" algn="bl" rotWithShape="0"/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35340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円/楕円 22"/>
          <p:cNvSpPr/>
          <p:nvPr/>
        </p:nvSpPr>
        <p:spPr>
          <a:xfrm>
            <a:off x="1299580" y="119584"/>
            <a:ext cx="792088" cy="79208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5" name="円/楕円 24"/>
          <p:cNvSpPr/>
          <p:nvPr/>
        </p:nvSpPr>
        <p:spPr>
          <a:xfrm>
            <a:off x="687512" y="121196"/>
            <a:ext cx="1008112" cy="1008112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1263576" y="357271"/>
            <a:ext cx="21515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お金を貯める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831528" y="302086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Ⅰ</a:t>
            </a:r>
            <a:endParaRPr lang="ja-JP" altLang="en-US" sz="36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角丸四角形 18"/>
          <p:cNvSpPr/>
          <p:nvPr/>
        </p:nvSpPr>
        <p:spPr>
          <a:xfrm>
            <a:off x="397508" y="1592042"/>
            <a:ext cx="8932936" cy="1620451"/>
          </a:xfrm>
          <a:prstGeom prst="roundRect">
            <a:avLst>
              <a:gd name="adj" fmla="val 13764"/>
            </a:avLst>
          </a:prstGeom>
          <a:solidFill>
            <a:schemeClr val="accent1">
              <a:lumMod val="20000"/>
              <a:lumOff val="80000"/>
            </a:schemeClr>
          </a:solidFill>
          <a:ln w="57150">
            <a:solidFill>
              <a:schemeClr val="accent5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400" dirty="0"/>
          </a:p>
        </p:txBody>
      </p:sp>
      <p:sp>
        <p:nvSpPr>
          <p:cNvPr id="20" name="角丸四角形 19"/>
          <p:cNvSpPr/>
          <p:nvPr/>
        </p:nvSpPr>
        <p:spPr>
          <a:xfrm>
            <a:off x="397508" y="3433564"/>
            <a:ext cx="8932936" cy="1601777"/>
          </a:xfrm>
          <a:prstGeom prst="roundRect">
            <a:avLst>
              <a:gd name="adj" fmla="val 13764"/>
            </a:avLst>
          </a:prstGeom>
          <a:solidFill>
            <a:schemeClr val="accent1">
              <a:lumMod val="20000"/>
              <a:lumOff val="80000"/>
            </a:schemeClr>
          </a:solidFill>
          <a:ln w="57150">
            <a:solidFill>
              <a:schemeClr val="accent5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4400" dirty="0"/>
          </a:p>
          <a:p>
            <a:endParaRPr kumimoji="1" lang="en-US" altLang="ja-JP" sz="2800" dirty="0"/>
          </a:p>
          <a:p>
            <a:r>
              <a:rPr lang="ja-JP" altLang="en-US" sz="2800" dirty="0">
                <a:solidFill>
                  <a:schemeClr val="tx1"/>
                </a:solidFill>
              </a:rPr>
              <a:t>（</a:t>
            </a:r>
            <a:r>
              <a:rPr lang="en-US" altLang="ja-JP" sz="2800" dirty="0">
                <a:solidFill>
                  <a:schemeClr val="tx1"/>
                </a:solidFill>
              </a:rPr>
              <a:t>1</a:t>
            </a:r>
            <a:r>
              <a:rPr lang="ja-JP" altLang="en-US" sz="2800" dirty="0">
                <a:solidFill>
                  <a:schemeClr val="tx1"/>
                </a:solidFill>
              </a:rPr>
              <a:t>年）</a:t>
            </a:r>
            <a:endParaRPr kumimoji="1" lang="ja-JP" altLang="en-US" sz="2800" dirty="0">
              <a:solidFill>
                <a:schemeClr val="tx1"/>
              </a:solidFill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523134" y="1923090"/>
            <a:ext cx="244169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普通預金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15102" y="3739197"/>
            <a:ext cx="244169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定期預金</a:t>
            </a: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467544" y="821709"/>
            <a:ext cx="407836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b="1" dirty="0">
                <a:solidFill>
                  <a:schemeClr val="accent1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現在のおもな金利</a:t>
            </a:r>
            <a:endParaRPr kumimoji="1" lang="ja-JP" altLang="en-US" sz="4000" b="1" dirty="0">
              <a:solidFill>
                <a:schemeClr val="accent1">
                  <a:lumMod val="75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grpSp>
        <p:nvGrpSpPr>
          <p:cNvPr id="34" name="グループ化 33"/>
          <p:cNvGrpSpPr/>
          <p:nvPr/>
        </p:nvGrpSpPr>
        <p:grpSpPr>
          <a:xfrm>
            <a:off x="4952518" y="1738424"/>
            <a:ext cx="5168042" cy="1323439"/>
            <a:chOff x="4952518" y="1738424"/>
            <a:chExt cx="5168042" cy="1323439"/>
          </a:xfrm>
        </p:grpSpPr>
        <p:sp>
          <p:nvSpPr>
            <p:cNvPr id="24" name="テキスト ボックス 23"/>
            <p:cNvSpPr txBox="1"/>
            <p:nvPr/>
          </p:nvSpPr>
          <p:spPr>
            <a:xfrm>
              <a:off x="4973468" y="1738424"/>
              <a:ext cx="5147092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40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【</a:t>
              </a:r>
              <a:r>
                <a:rPr lang="ja-JP" altLang="en-US" sz="40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参考</a:t>
              </a:r>
              <a:r>
                <a:rPr lang="en-US" altLang="ja-JP" sz="40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】</a:t>
              </a:r>
            </a:p>
            <a:p>
              <a:r>
                <a:rPr lang="ja-JP" altLang="en-US" sz="40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　</a:t>
              </a:r>
              <a:r>
                <a:rPr lang="en-US" altLang="ja-JP" sz="40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1990</a:t>
              </a:r>
              <a:r>
                <a:rPr lang="ja-JP" altLang="en-US" sz="40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年頃 </a:t>
              </a:r>
              <a:r>
                <a:rPr lang="en-US" altLang="ja-JP" sz="40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2</a:t>
              </a:r>
              <a:r>
                <a:rPr lang="ja-JP" altLang="en-US" sz="40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％</a:t>
              </a:r>
              <a:endParaRPr kumimoji="1"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  <p:cxnSp>
          <p:nvCxnSpPr>
            <p:cNvPr id="28" name="直線コネクタ 27"/>
            <p:cNvCxnSpPr/>
            <p:nvPr/>
          </p:nvCxnSpPr>
          <p:spPr>
            <a:xfrm>
              <a:off x="4952518" y="1764044"/>
              <a:ext cx="0" cy="1212743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53F797C4-3448-4FA6-B850-1724C0E5CE4A}"/>
              </a:ext>
            </a:extLst>
          </p:cNvPr>
          <p:cNvSpPr txBox="1"/>
          <p:nvPr/>
        </p:nvSpPr>
        <p:spPr>
          <a:xfrm>
            <a:off x="2751611" y="1923090"/>
            <a:ext cx="139012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4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0.1%</a:t>
            </a:r>
            <a:endParaRPr kumimoji="1" lang="ja-JP" altLang="en-US" sz="4400" b="1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grpSp>
        <p:nvGrpSpPr>
          <p:cNvPr id="35" name="グループ化 34"/>
          <p:cNvGrpSpPr/>
          <p:nvPr/>
        </p:nvGrpSpPr>
        <p:grpSpPr>
          <a:xfrm>
            <a:off x="4952518" y="3545845"/>
            <a:ext cx="3852264" cy="1323439"/>
            <a:chOff x="4952518" y="3545845"/>
            <a:chExt cx="3852264" cy="1323439"/>
          </a:xfrm>
        </p:grpSpPr>
        <p:sp>
          <p:nvSpPr>
            <p:cNvPr id="31" name="テキスト ボックス 30">
              <a:extLst>
                <a:ext uri="{FF2B5EF4-FFF2-40B4-BE49-F238E27FC236}">
                  <a16:creationId xmlns:a16="http://schemas.microsoft.com/office/drawing/2014/main" id="{5EBAC1F2-3073-4140-9D65-EFF7A423C353}"/>
                </a:ext>
              </a:extLst>
            </p:cNvPr>
            <p:cNvSpPr txBox="1"/>
            <p:nvPr/>
          </p:nvSpPr>
          <p:spPr>
            <a:xfrm>
              <a:off x="4958857" y="3545845"/>
              <a:ext cx="3845925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0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【</a:t>
              </a:r>
              <a:r>
                <a:rPr lang="ja-JP" altLang="en-US" sz="40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参考</a:t>
              </a:r>
              <a:r>
                <a:rPr lang="en-US" altLang="ja-JP" sz="40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】</a:t>
              </a:r>
            </a:p>
            <a:p>
              <a:r>
                <a:rPr lang="ja-JP" altLang="en-US" sz="40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　</a:t>
              </a:r>
              <a:r>
                <a:rPr lang="en-US" altLang="ja-JP" sz="40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1990</a:t>
              </a:r>
              <a:r>
                <a:rPr lang="ja-JP" altLang="en-US" sz="40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年頃 </a:t>
              </a:r>
              <a:r>
                <a:rPr lang="en-US" altLang="ja-JP" sz="40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5</a:t>
              </a:r>
              <a:r>
                <a:rPr lang="ja-JP" altLang="en-US" sz="40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％</a:t>
              </a:r>
              <a:endParaRPr kumimoji="1"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  <p:cxnSp>
          <p:nvCxnSpPr>
            <p:cNvPr id="29" name="直線コネクタ 28"/>
            <p:cNvCxnSpPr/>
            <p:nvPr/>
          </p:nvCxnSpPr>
          <p:spPr>
            <a:xfrm>
              <a:off x="4952518" y="3644542"/>
              <a:ext cx="0" cy="1224742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CF6C41C2-A6BF-4BC1-ABCD-CEEB7C179267}"/>
              </a:ext>
            </a:extLst>
          </p:cNvPr>
          <p:cNvSpPr txBox="1"/>
          <p:nvPr/>
        </p:nvSpPr>
        <p:spPr>
          <a:xfrm>
            <a:off x="2751612" y="3744394"/>
            <a:ext cx="217239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4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0.125%</a:t>
            </a:r>
            <a:endParaRPr kumimoji="1" lang="ja-JP" altLang="en-US" sz="4400" b="1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A63EF65-22FD-7317-7802-BDABC0039F69}"/>
              </a:ext>
            </a:extLst>
          </p:cNvPr>
          <p:cNvSpPr txBox="1"/>
          <p:nvPr/>
        </p:nvSpPr>
        <p:spPr>
          <a:xfrm>
            <a:off x="421417" y="5203520"/>
            <a:ext cx="40783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/>
              <a:t>預金金利は</a:t>
            </a:r>
            <a:r>
              <a:rPr kumimoji="1" lang="en-US" altLang="ja-JP" sz="1800" dirty="0"/>
              <a:t>2024</a:t>
            </a:r>
            <a:r>
              <a:rPr kumimoji="1" lang="ja-JP" altLang="en-US" sz="1800" dirty="0"/>
              <a:t>年</a:t>
            </a:r>
            <a:r>
              <a:rPr kumimoji="1" lang="en-US" altLang="ja-JP" sz="1800" dirty="0"/>
              <a:t>11</a:t>
            </a:r>
            <a:r>
              <a:rPr kumimoji="1" lang="ja-JP" altLang="en-US" sz="1800" dirty="0"/>
              <a:t>月時点</a:t>
            </a:r>
          </a:p>
        </p:txBody>
      </p:sp>
    </p:spTree>
    <p:extLst>
      <p:ext uri="{BB962C8B-B14F-4D97-AF65-F5344CB8AC3E}">
        <p14:creationId xmlns:p14="http://schemas.microsoft.com/office/powerpoint/2010/main" val="3493735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9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9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9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2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2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/>
      <p:bldP spid="22" grpId="0"/>
      <p:bldP spid="30" grpId="0"/>
      <p:bldP spid="32" grpId="0"/>
      <p:bldP spid="3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3"/>
          <p:cNvGrpSpPr/>
          <p:nvPr/>
        </p:nvGrpSpPr>
        <p:grpSpPr>
          <a:xfrm>
            <a:off x="2271688" y="1921396"/>
            <a:ext cx="4815722" cy="2148627"/>
            <a:chOff x="179512" y="119584"/>
            <a:chExt cx="2263097" cy="1009724"/>
          </a:xfrm>
        </p:grpSpPr>
        <p:sp>
          <p:nvSpPr>
            <p:cNvPr id="5" name="円/楕円 4"/>
            <p:cNvSpPr/>
            <p:nvPr/>
          </p:nvSpPr>
          <p:spPr>
            <a:xfrm>
              <a:off x="791580" y="119584"/>
              <a:ext cx="792088" cy="792088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6" name="円/楕円 5"/>
            <p:cNvSpPr/>
            <p:nvPr/>
          </p:nvSpPr>
          <p:spPr>
            <a:xfrm>
              <a:off x="179512" y="121196"/>
              <a:ext cx="1008112" cy="1008112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7" name="テキスト ボックス 6"/>
            <p:cNvSpPr txBox="1"/>
            <p:nvPr/>
          </p:nvSpPr>
          <p:spPr>
            <a:xfrm>
              <a:off x="762568" y="353731"/>
              <a:ext cx="1680041" cy="3905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48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お金を増やす</a:t>
              </a:r>
            </a:p>
          </p:txBody>
        </p:sp>
      </p:grpSp>
      <p:sp>
        <p:nvSpPr>
          <p:cNvPr id="8" name="テキスト ボックス 7"/>
          <p:cNvSpPr txBox="1"/>
          <p:nvPr/>
        </p:nvSpPr>
        <p:spPr>
          <a:xfrm>
            <a:off x="2783502" y="2387466"/>
            <a:ext cx="4653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0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Ⅱ</a:t>
            </a:r>
            <a:endParaRPr kumimoji="1" lang="ja-JP" altLang="en-US" sz="60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64272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/>
          <p:cNvGrpSpPr/>
          <p:nvPr/>
        </p:nvGrpSpPr>
        <p:grpSpPr>
          <a:xfrm>
            <a:off x="687512" y="119584"/>
            <a:ext cx="2737233" cy="1009724"/>
            <a:chOff x="687512" y="119584"/>
            <a:chExt cx="2737233" cy="1009724"/>
          </a:xfrm>
        </p:grpSpPr>
        <p:sp>
          <p:nvSpPr>
            <p:cNvPr id="12" name="円/楕円 11"/>
            <p:cNvSpPr/>
            <p:nvPr/>
          </p:nvSpPr>
          <p:spPr>
            <a:xfrm>
              <a:off x="1299580" y="119584"/>
              <a:ext cx="792088" cy="792088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6" name="円/楕円 5"/>
            <p:cNvSpPr/>
            <p:nvPr/>
          </p:nvSpPr>
          <p:spPr>
            <a:xfrm>
              <a:off x="687512" y="121196"/>
              <a:ext cx="1008112" cy="1008112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4" name="テキスト ボックス 3"/>
            <p:cNvSpPr txBox="1"/>
            <p:nvPr/>
          </p:nvSpPr>
          <p:spPr>
            <a:xfrm>
              <a:off x="1263576" y="357271"/>
              <a:ext cx="216116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8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お金を増やす</a:t>
              </a: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831528" y="3020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36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Ⅱ</a:t>
              </a:r>
              <a:endParaRPr lang="ja-JP" altLang="en-US" sz="36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5" name="テキスト ボックス 14"/>
          <p:cNvSpPr txBox="1"/>
          <p:nvPr/>
        </p:nvSpPr>
        <p:spPr>
          <a:xfrm>
            <a:off x="1911648" y="1049763"/>
            <a:ext cx="735329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400" dirty="0">
                <a:ln w="12700"/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もっているお金の増やし方は？</a:t>
            </a:r>
            <a:endParaRPr lang="en-US" altLang="ja-JP" sz="4400" dirty="0">
              <a:ln w="12700"/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1059484" y="1993404"/>
            <a:ext cx="8629028" cy="3312368"/>
          </a:xfrm>
          <a:prstGeom prst="roundRect">
            <a:avLst>
              <a:gd name="adj" fmla="val 7465"/>
            </a:avLst>
          </a:pr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3" name="グループ化 12"/>
          <p:cNvGrpSpPr/>
          <p:nvPr/>
        </p:nvGrpSpPr>
        <p:grpSpPr>
          <a:xfrm>
            <a:off x="512764" y="987258"/>
            <a:ext cx="1093439" cy="831946"/>
            <a:chOff x="566180" y="820550"/>
            <a:chExt cx="1093439" cy="831946"/>
          </a:xfrm>
        </p:grpSpPr>
        <p:sp>
          <p:nvSpPr>
            <p:cNvPr id="14" name="角丸四角形 13"/>
            <p:cNvSpPr/>
            <p:nvPr/>
          </p:nvSpPr>
          <p:spPr>
            <a:xfrm>
              <a:off x="566180" y="906092"/>
              <a:ext cx="1093439" cy="7464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617929" y="820550"/>
              <a:ext cx="992579" cy="830997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kumimoji="1" lang="en-US" altLang="ja-JP" sz="4800" b="1" dirty="0">
                  <a:solidFill>
                    <a:schemeClr val="accent4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Q3</a:t>
              </a:r>
              <a:endParaRPr kumimoji="1" lang="ja-JP" altLang="en-US" sz="4800" b="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35910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8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8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グループ化 12"/>
          <p:cNvGrpSpPr/>
          <p:nvPr/>
        </p:nvGrpSpPr>
        <p:grpSpPr>
          <a:xfrm>
            <a:off x="687512" y="119584"/>
            <a:ext cx="2727615" cy="1009724"/>
            <a:chOff x="687512" y="119584"/>
            <a:chExt cx="2727615" cy="1009724"/>
          </a:xfrm>
        </p:grpSpPr>
        <p:sp>
          <p:nvSpPr>
            <p:cNvPr id="14" name="円/楕円 13"/>
            <p:cNvSpPr/>
            <p:nvPr/>
          </p:nvSpPr>
          <p:spPr>
            <a:xfrm>
              <a:off x="1299580" y="119584"/>
              <a:ext cx="792088" cy="792088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15" name="円/楕円 14"/>
            <p:cNvSpPr/>
            <p:nvPr/>
          </p:nvSpPr>
          <p:spPr>
            <a:xfrm>
              <a:off x="687512" y="121196"/>
              <a:ext cx="1008112" cy="1008112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1263576" y="357271"/>
              <a:ext cx="215155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8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お金を増やす</a:t>
              </a:r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831528" y="3020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36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Ⅱ</a:t>
              </a:r>
              <a:endParaRPr lang="ja-JP" altLang="en-US" sz="36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2" name="グループ化 1"/>
          <p:cNvGrpSpPr/>
          <p:nvPr/>
        </p:nvGrpSpPr>
        <p:grpSpPr>
          <a:xfrm>
            <a:off x="255464" y="1048640"/>
            <a:ext cx="6120680" cy="860014"/>
            <a:chOff x="255464" y="1048640"/>
            <a:chExt cx="6120680" cy="860014"/>
          </a:xfrm>
        </p:grpSpPr>
        <p:sp>
          <p:nvSpPr>
            <p:cNvPr id="5" name="角丸四角形 4"/>
            <p:cNvSpPr/>
            <p:nvPr/>
          </p:nvSpPr>
          <p:spPr>
            <a:xfrm>
              <a:off x="255464" y="1116566"/>
              <a:ext cx="6120680" cy="792088"/>
            </a:xfrm>
            <a:prstGeom prst="roundRect">
              <a:avLst/>
            </a:prstGeom>
            <a:noFill/>
            <a:ln w="571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255464" y="1048640"/>
              <a:ext cx="605326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ja-JP" sz="4800" dirty="0">
                  <a:solidFill>
                    <a:schemeClr val="accent5">
                      <a:lumMod val="75000"/>
                    </a:schemeClr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金融商品の３つの特性</a:t>
              </a:r>
              <a:endParaRPr kumimoji="1" lang="ja-JP" altLang="en-US" sz="4800" dirty="0">
                <a:solidFill>
                  <a:schemeClr val="accent5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</p:grpSp>
      <p:grpSp>
        <p:nvGrpSpPr>
          <p:cNvPr id="6" name="グループ化 5"/>
          <p:cNvGrpSpPr/>
          <p:nvPr/>
        </p:nvGrpSpPr>
        <p:grpSpPr>
          <a:xfrm>
            <a:off x="3507089" y="1984006"/>
            <a:ext cx="3149673" cy="3313812"/>
            <a:chOff x="265454" y="2063968"/>
            <a:chExt cx="3149673" cy="3313812"/>
          </a:xfrm>
        </p:grpSpPr>
        <p:sp>
          <p:nvSpPr>
            <p:cNvPr id="27" name="テキスト ボックス 26"/>
            <p:cNvSpPr txBox="1"/>
            <p:nvPr/>
          </p:nvSpPr>
          <p:spPr>
            <a:xfrm>
              <a:off x="265454" y="2063968"/>
              <a:ext cx="2441694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4400" dirty="0">
                  <a:solidFill>
                    <a:srgbClr val="C00000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●安全性</a:t>
              </a:r>
              <a:endParaRPr kumimoji="1" lang="ja-JP" altLang="en-US" dirty="0"/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407143" y="2807081"/>
              <a:ext cx="2906565" cy="830997"/>
            </a:xfrm>
            <a:prstGeom prst="rect">
              <a:avLst/>
            </a:prstGeom>
            <a:noFill/>
            <a:ln w="57150"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ja-JP" altLang="en-US" sz="24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元本（元手）や利息の</a:t>
              </a:r>
              <a:endParaRPr kumimoji="1" lang="en-US" altLang="ja-JP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  <a:p>
              <a:r>
                <a:rPr lang="ja-JP" altLang="en-US" sz="24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支払いが確実か</a:t>
              </a:r>
              <a:endParaRPr kumimoji="1"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  <p:pic>
          <p:nvPicPr>
            <p:cNvPr id="24" name="図 23">
              <a:extLst>
                <a:ext uri="{FF2B5EF4-FFF2-40B4-BE49-F238E27FC236}">
                  <a16:creationId xmlns:a16="http://schemas.microsoft.com/office/drawing/2014/main" id="{A29FAF5D-747A-4F83-ACCD-081964C3F6C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725" t="60839" r="68604" b="1"/>
            <a:stretch/>
          </p:blipFill>
          <p:spPr>
            <a:xfrm>
              <a:off x="580385" y="3834453"/>
              <a:ext cx="2608169" cy="1404104"/>
            </a:xfrm>
            <a:prstGeom prst="rect">
              <a:avLst/>
            </a:prstGeom>
          </p:spPr>
        </p:pic>
        <p:sp>
          <p:nvSpPr>
            <p:cNvPr id="4" name="角丸四角形 3"/>
            <p:cNvSpPr/>
            <p:nvPr/>
          </p:nvSpPr>
          <p:spPr>
            <a:xfrm>
              <a:off x="265454" y="2827617"/>
              <a:ext cx="3149673" cy="2550163"/>
            </a:xfrm>
            <a:prstGeom prst="roundRect">
              <a:avLst>
                <a:gd name="adj" fmla="val 7488"/>
              </a:avLst>
            </a:prstGeom>
            <a:noFill/>
            <a:ln w="762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7" name="グループ化 6"/>
          <p:cNvGrpSpPr/>
          <p:nvPr/>
        </p:nvGrpSpPr>
        <p:grpSpPr>
          <a:xfrm>
            <a:off x="6808192" y="1958951"/>
            <a:ext cx="3149673" cy="3328961"/>
            <a:chOff x="3565846" y="2058177"/>
            <a:chExt cx="3149673" cy="3328961"/>
          </a:xfrm>
        </p:grpSpPr>
        <p:sp>
          <p:nvSpPr>
            <p:cNvPr id="19" name="テキスト ボックス 18"/>
            <p:cNvSpPr txBox="1"/>
            <p:nvPr/>
          </p:nvSpPr>
          <p:spPr>
            <a:xfrm>
              <a:off x="3567832" y="2058177"/>
              <a:ext cx="2441694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4400" dirty="0">
                  <a:solidFill>
                    <a:srgbClr val="C00000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●収益性</a:t>
              </a:r>
              <a:endParaRPr kumimoji="1" lang="ja-JP" altLang="en-US" dirty="0"/>
            </a:p>
          </p:txBody>
        </p:sp>
        <p:sp>
          <p:nvSpPr>
            <p:cNvPr id="21" name="テキスト ボックス 20"/>
            <p:cNvSpPr txBox="1"/>
            <p:nvPr/>
          </p:nvSpPr>
          <p:spPr>
            <a:xfrm>
              <a:off x="3704623" y="2804789"/>
              <a:ext cx="2509020" cy="830997"/>
            </a:xfrm>
            <a:prstGeom prst="rect">
              <a:avLst/>
            </a:prstGeom>
            <a:noFill/>
            <a:ln w="57150"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ja-JP" altLang="en-US" sz="24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期待できる</a:t>
              </a:r>
              <a:endParaRPr kumimoji="1" lang="en-US" altLang="ja-JP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  <a:p>
              <a:r>
                <a:rPr kumimoji="1" lang="ja-JP" altLang="en-US" sz="24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収益の大きさ　　　</a:t>
              </a:r>
            </a:p>
          </p:txBody>
        </p:sp>
        <p:sp>
          <p:nvSpPr>
            <p:cNvPr id="28" name="角丸四角形 27"/>
            <p:cNvSpPr/>
            <p:nvPr/>
          </p:nvSpPr>
          <p:spPr>
            <a:xfrm>
              <a:off x="3565846" y="2836975"/>
              <a:ext cx="3149673" cy="2550163"/>
            </a:xfrm>
            <a:prstGeom prst="roundRect">
              <a:avLst>
                <a:gd name="adj" fmla="val 7488"/>
              </a:avLst>
            </a:prstGeom>
            <a:noFill/>
            <a:ln w="762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30" name="図 29">
              <a:extLst>
                <a:ext uri="{FF2B5EF4-FFF2-40B4-BE49-F238E27FC236}">
                  <a16:creationId xmlns:a16="http://schemas.microsoft.com/office/drawing/2014/main" id="{E6B9D2B1-719B-419C-96D2-F527614B5A6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8256" t="62578" r="35064"/>
            <a:stretch/>
          </p:blipFill>
          <p:spPr>
            <a:xfrm>
              <a:off x="3805987" y="3802659"/>
              <a:ext cx="2641952" cy="1358718"/>
            </a:xfrm>
            <a:prstGeom prst="rect">
              <a:avLst/>
            </a:prstGeom>
          </p:spPr>
        </p:pic>
      </p:grpSp>
      <p:grpSp>
        <p:nvGrpSpPr>
          <p:cNvPr id="8" name="グループ化 7"/>
          <p:cNvGrpSpPr/>
          <p:nvPr/>
        </p:nvGrpSpPr>
        <p:grpSpPr>
          <a:xfrm>
            <a:off x="173243" y="1948296"/>
            <a:ext cx="3180523" cy="3349522"/>
            <a:chOff x="6835388" y="2035348"/>
            <a:chExt cx="3180523" cy="3349522"/>
          </a:xfrm>
        </p:grpSpPr>
        <p:sp>
          <p:nvSpPr>
            <p:cNvPr id="20" name="テキスト ボックス 19"/>
            <p:cNvSpPr txBox="1"/>
            <p:nvPr/>
          </p:nvSpPr>
          <p:spPr>
            <a:xfrm>
              <a:off x="6835388" y="2035348"/>
              <a:ext cx="2441694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4400" dirty="0">
                  <a:solidFill>
                    <a:srgbClr val="C00000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●流動性</a:t>
              </a:r>
              <a:endParaRPr kumimoji="1" lang="ja-JP" altLang="en-US" dirty="0"/>
            </a:p>
          </p:txBody>
        </p:sp>
        <p:sp>
          <p:nvSpPr>
            <p:cNvPr id="22" name="テキスト ボックス 21"/>
            <p:cNvSpPr txBox="1"/>
            <p:nvPr/>
          </p:nvSpPr>
          <p:spPr>
            <a:xfrm>
              <a:off x="7010515" y="2781961"/>
              <a:ext cx="2390398" cy="830997"/>
            </a:xfrm>
            <a:prstGeom prst="rect">
              <a:avLst/>
            </a:prstGeom>
            <a:noFill/>
            <a:ln w="57150"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ja-JP" altLang="en-US" sz="24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必要な時に</a:t>
              </a:r>
              <a:endParaRPr kumimoji="1" lang="en-US" altLang="ja-JP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  <a:p>
              <a:r>
                <a:rPr kumimoji="1" lang="ja-JP" altLang="en-US" sz="24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すぐ換金できるか</a:t>
              </a:r>
            </a:p>
          </p:txBody>
        </p:sp>
        <p:sp>
          <p:nvSpPr>
            <p:cNvPr id="29" name="角丸四角形 28"/>
            <p:cNvSpPr/>
            <p:nvPr/>
          </p:nvSpPr>
          <p:spPr>
            <a:xfrm>
              <a:off x="6866238" y="2834707"/>
              <a:ext cx="3149673" cy="2550163"/>
            </a:xfrm>
            <a:prstGeom prst="roundRect">
              <a:avLst>
                <a:gd name="adj" fmla="val 7488"/>
              </a:avLst>
            </a:prstGeom>
            <a:noFill/>
            <a:ln w="762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31" name="図 30">
              <a:extLst>
                <a:ext uri="{FF2B5EF4-FFF2-40B4-BE49-F238E27FC236}">
                  <a16:creationId xmlns:a16="http://schemas.microsoft.com/office/drawing/2014/main" id="{1AD6B4D7-FBAF-4664-86B8-69DB5BD2BA5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2559" t="60499"/>
            <a:stretch/>
          </p:blipFill>
          <p:spPr>
            <a:xfrm>
              <a:off x="7010515" y="3700745"/>
              <a:ext cx="2913749" cy="153781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43110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1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1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テキスト ボックス 14"/>
          <p:cNvSpPr txBox="1"/>
          <p:nvPr/>
        </p:nvSpPr>
        <p:spPr>
          <a:xfrm>
            <a:off x="1498182" y="820685"/>
            <a:ext cx="827822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ja-JP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次の資金</a:t>
            </a:r>
            <a:r>
              <a:rPr lang="ja-JP" altLang="en-US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を増やす時</a:t>
            </a:r>
            <a:r>
              <a:rPr lang="ja-JP" altLang="ja-JP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、あなたなら“金融商品の</a:t>
            </a:r>
            <a:endParaRPr lang="en-US" altLang="ja-JP" sz="3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Times New Roman" panose="02020603050405020304" pitchFamily="18" charset="0"/>
            </a:endParaRPr>
          </a:p>
          <a:p>
            <a:r>
              <a:rPr lang="ja-JP" altLang="ja-JP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３つの特性</a:t>
            </a:r>
            <a:r>
              <a:rPr lang="en-US" altLang="ja-JP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(</a:t>
            </a:r>
            <a:r>
              <a:rPr lang="ja-JP" altLang="en-US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流動性、安全性、収益性</a:t>
            </a:r>
            <a:r>
              <a:rPr lang="en-US" altLang="ja-JP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)</a:t>
            </a:r>
            <a:r>
              <a:rPr lang="ja-JP" altLang="ja-JP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”のうち、</a:t>
            </a:r>
            <a:endParaRPr lang="en-US" altLang="ja-JP" sz="3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Times New Roman" panose="02020603050405020304" pitchFamily="18" charset="0"/>
            </a:endParaRPr>
          </a:p>
          <a:p>
            <a:r>
              <a:rPr lang="ja-JP" altLang="ja-JP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どれを重視する？</a:t>
            </a:r>
            <a:endParaRPr lang="ja-JP" altLang="en-US" sz="3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cxnSp>
        <p:nvCxnSpPr>
          <p:cNvPr id="5" name="直線コネクタ 4"/>
          <p:cNvCxnSpPr/>
          <p:nvPr/>
        </p:nvCxnSpPr>
        <p:spPr>
          <a:xfrm>
            <a:off x="352994" y="2600285"/>
            <a:ext cx="9613068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" name="グループ化 29"/>
          <p:cNvGrpSpPr/>
          <p:nvPr/>
        </p:nvGrpSpPr>
        <p:grpSpPr>
          <a:xfrm>
            <a:off x="321856" y="2658608"/>
            <a:ext cx="7583469" cy="923330"/>
            <a:chOff x="260330" y="2816092"/>
            <a:chExt cx="7583469" cy="923330"/>
          </a:xfrm>
        </p:grpSpPr>
        <p:sp>
          <p:nvSpPr>
            <p:cNvPr id="14" name="テキスト ボックス 13"/>
            <p:cNvSpPr txBox="1"/>
            <p:nvPr/>
          </p:nvSpPr>
          <p:spPr>
            <a:xfrm>
              <a:off x="956977" y="2857765"/>
              <a:ext cx="6886822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44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3</a:t>
              </a:r>
              <a:r>
                <a:rPr kumimoji="1" lang="ja-JP" altLang="en-US" sz="44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年後の結婚資金　</a:t>
              </a:r>
              <a:r>
                <a:rPr kumimoji="1" lang="en-US" altLang="ja-JP" sz="44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【</a:t>
              </a:r>
              <a:r>
                <a:rPr kumimoji="1" lang="ja-JP" altLang="en-US" sz="44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　　　　</a:t>
              </a:r>
              <a:r>
                <a:rPr kumimoji="1" lang="en-US" altLang="ja-JP" sz="44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】</a:t>
              </a:r>
            </a:p>
          </p:txBody>
        </p:sp>
        <p:grpSp>
          <p:nvGrpSpPr>
            <p:cNvPr id="27" name="グループ化 26"/>
            <p:cNvGrpSpPr/>
            <p:nvPr/>
          </p:nvGrpSpPr>
          <p:grpSpPr>
            <a:xfrm>
              <a:off x="260330" y="2816092"/>
              <a:ext cx="702701" cy="923330"/>
              <a:chOff x="7024215" y="-1504274"/>
              <a:chExt cx="702701" cy="923330"/>
            </a:xfrm>
          </p:grpSpPr>
          <p:sp>
            <p:nvSpPr>
              <p:cNvPr id="23" name="円/楕円 22"/>
              <p:cNvSpPr/>
              <p:nvPr/>
            </p:nvSpPr>
            <p:spPr>
              <a:xfrm>
                <a:off x="7024215" y="-1367753"/>
                <a:ext cx="702701" cy="702701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prst="slop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4" name="テキスト ボックス 23"/>
              <p:cNvSpPr txBox="1"/>
              <p:nvPr/>
            </p:nvSpPr>
            <p:spPr>
              <a:xfrm>
                <a:off x="7082856" y="-1504274"/>
                <a:ext cx="585417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5400" dirty="0">
                    <a:solidFill>
                      <a:schemeClr val="bg1"/>
                    </a:solidFill>
                  </a:rPr>
                  <a:t>A</a:t>
                </a:r>
                <a:endParaRPr kumimoji="1" lang="ja-JP" altLang="en-US" sz="5400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31" name="グループ化 30"/>
          <p:cNvGrpSpPr/>
          <p:nvPr/>
        </p:nvGrpSpPr>
        <p:grpSpPr>
          <a:xfrm>
            <a:off x="321856" y="3586581"/>
            <a:ext cx="9537529" cy="923330"/>
            <a:chOff x="260330" y="3744065"/>
            <a:chExt cx="9537529" cy="923330"/>
          </a:xfrm>
        </p:grpSpPr>
        <p:sp>
          <p:nvSpPr>
            <p:cNvPr id="18" name="テキスト ボックス 17"/>
            <p:cNvSpPr txBox="1"/>
            <p:nvPr/>
          </p:nvSpPr>
          <p:spPr>
            <a:xfrm>
              <a:off x="956977" y="3775356"/>
              <a:ext cx="8840882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4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10</a:t>
              </a:r>
              <a:r>
                <a:rPr lang="ja-JP" altLang="ja-JP" sz="44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年以上先の教育</a:t>
              </a:r>
              <a:r>
                <a:rPr lang="ja-JP" altLang="en-US" sz="44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資金　</a:t>
              </a:r>
              <a:r>
                <a:rPr lang="en-US" altLang="ja-JP" sz="44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【</a:t>
              </a:r>
              <a:r>
                <a:rPr lang="ja-JP" altLang="en-US" sz="44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　　　　</a:t>
              </a:r>
              <a:r>
                <a:rPr lang="en-US" altLang="ja-JP" sz="44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】</a:t>
              </a:r>
              <a:r>
                <a:rPr lang="ja-JP" altLang="en-US" sz="40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　</a:t>
              </a:r>
              <a:endParaRPr kumimoji="1" lang="en-US" altLang="ja-JP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  <p:grpSp>
          <p:nvGrpSpPr>
            <p:cNvPr id="28" name="グループ化 27"/>
            <p:cNvGrpSpPr/>
            <p:nvPr/>
          </p:nvGrpSpPr>
          <p:grpSpPr>
            <a:xfrm>
              <a:off x="260330" y="3744065"/>
              <a:ext cx="702701" cy="923330"/>
              <a:chOff x="7024216" y="-732441"/>
              <a:chExt cx="702701" cy="923330"/>
            </a:xfrm>
          </p:grpSpPr>
          <p:sp>
            <p:nvSpPr>
              <p:cNvPr id="21" name="円/楕円 20"/>
              <p:cNvSpPr/>
              <p:nvPr/>
            </p:nvSpPr>
            <p:spPr>
              <a:xfrm>
                <a:off x="7024216" y="-612686"/>
                <a:ext cx="702701" cy="702701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prst="slop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5" name="テキスト ボックス 24"/>
              <p:cNvSpPr txBox="1"/>
              <p:nvPr/>
            </p:nvSpPr>
            <p:spPr>
              <a:xfrm>
                <a:off x="7106901" y="-732441"/>
                <a:ext cx="561372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5400" dirty="0">
                    <a:solidFill>
                      <a:schemeClr val="bg1"/>
                    </a:solidFill>
                  </a:rPr>
                  <a:t>B</a:t>
                </a:r>
              </a:p>
            </p:txBody>
          </p:sp>
        </p:grpSp>
      </p:grpSp>
      <p:grpSp>
        <p:nvGrpSpPr>
          <p:cNvPr id="32" name="グループ化 31"/>
          <p:cNvGrpSpPr/>
          <p:nvPr/>
        </p:nvGrpSpPr>
        <p:grpSpPr>
          <a:xfrm>
            <a:off x="301693" y="4493195"/>
            <a:ext cx="9086409" cy="923330"/>
            <a:chOff x="240167" y="4650679"/>
            <a:chExt cx="9086409" cy="923330"/>
          </a:xfrm>
        </p:grpSpPr>
        <p:sp>
          <p:nvSpPr>
            <p:cNvPr id="20" name="テキスト ボックス 19"/>
            <p:cNvSpPr txBox="1"/>
            <p:nvPr/>
          </p:nvSpPr>
          <p:spPr>
            <a:xfrm>
              <a:off x="956977" y="4692947"/>
              <a:ext cx="8369599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4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20</a:t>
              </a:r>
              <a:r>
                <a:rPr lang="ja-JP" altLang="ja-JP" sz="44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年以上先の老後資金</a:t>
              </a:r>
              <a:r>
                <a:rPr lang="ja-JP" altLang="en-US" sz="44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　</a:t>
              </a:r>
              <a:r>
                <a:rPr lang="en-US" altLang="ja-JP" sz="44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【</a:t>
              </a:r>
              <a:r>
                <a:rPr lang="ja-JP" altLang="en-US" sz="44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　　　　</a:t>
              </a:r>
              <a:r>
                <a:rPr lang="en-US" altLang="ja-JP" sz="44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】</a:t>
              </a:r>
              <a:endParaRPr kumimoji="1" lang="ja-JP" altLang="en-US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  <p:grpSp>
          <p:nvGrpSpPr>
            <p:cNvPr id="29" name="グループ化 28"/>
            <p:cNvGrpSpPr/>
            <p:nvPr/>
          </p:nvGrpSpPr>
          <p:grpSpPr>
            <a:xfrm>
              <a:off x="240167" y="4650679"/>
              <a:ext cx="702701" cy="923330"/>
              <a:chOff x="7024216" y="-10904"/>
              <a:chExt cx="702701" cy="923330"/>
            </a:xfrm>
          </p:grpSpPr>
          <p:sp>
            <p:nvSpPr>
              <p:cNvPr id="22" name="円/楕円 21"/>
              <p:cNvSpPr/>
              <p:nvPr/>
            </p:nvSpPr>
            <p:spPr>
              <a:xfrm>
                <a:off x="7024216" y="105223"/>
                <a:ext cx="702701" cy="702701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prst="slop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6" name="テキスト ボックス 25"/>
              <p:cNvSpPr txBox="1"/>
              <p:nvPr/>
            </p:nvSpPr>
            <p:spPr>
              <a:xfrm>
                <a:off x="7077722" y="-10904"/>
                <a:ext cx="561372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5400" dirty="0">
                    <a:solidFill>
                      <a:schemeClr val="bg1"/>
                    </a:solidFill>
                  </a:rPr>
                  <a:t>C</a:t>
                </a:r>
              </a:p>
            </p:txBody>
          </p:sp>
        </p:grpSp>
      </p:grpSp>
      <p:pic>
        <p:nvPicPr>
          <p:cNvPr id="2" name="図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995" y="299809"/>
            <a:ext cx="1145188" cy="455613"/>
          </a:xfrm>
          <a:prstGeom prst="rect">
            <a:avLst/>
          </a:prstGeom>
          <a:ln w="57150">
            <a:noFill/>
          </a:ln>
          <a:effectLst/>
        </p:spPr>
      </p:pic>
      <p:grpSp>
        <p:nvGrpSpPr>
          <p:cNvPr id="33" name="グループ化 32"/>
          <p:cNvGrpSpPr/>
          <p:nvPr/>
        </p:nvGrpSpPr>
        <p:grpSpPr>
          <a:xfrm>
            <a:off x="352994" y="983956"/>
            <a:ext cx="1093439" cy="831946"/>
            <a:chOff x="566180" y="820550"/>
            <a:chExt cx="1093439" cy="831946"/>
          </a:xfrm>
        </p:grpSpPr>
        <p:sp>
          <p:nvSpPr>
            <p:cNvPr id="34" name="角丸四角形 33"/>
            <p:cNvSpPr/>
            <p:nvPr/>
          </p:nvSpPr>
          <p:spPr>
            <a:xfrm>
              <a:off x="566180" y="906092"/>
              <a:ext cx="1093439" cy="7464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617929" y="820550"/>
              <a:ext cx="992579" cy="830997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kumimoji="1" lang="en-US" altLang="ja-JP" sz="4800" b="1" dirty="0">
                  <a:solidFill>
                    <a:schemeClr val="accent4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Q4</a:t>
              </a:r>
              <a:endParaRPr kumimoji="1" lang="ja-JP" altLang="en-US" sz="4800" b="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28403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/>
          <p:cNvGrpSpPr/>
          <p:nvPr/>
        </p:nvGrpSpPr>
        <p:grpSpPr>
          <a:xfrm>
            <a:off x="687512" y="119584"/>
            <a:ext cx="2727615" cy="1009724"/>
            <a:chOff x="687512" y="119584"/>
            <a:chExt cx="2727615" cy="1009724"/>
          </a:xfrm>
        </p:grpSpPr>
        <p:sp>
          <p:nvSpPr>
            <p:cNvPr id="12" name="円/楕円 11"/>
            <p:cNvSpPr/>
            <p:nvPr/>
          </p:nvSpPr>
          <p:spPr>
            <a:xfrm>
              <a:off x="1299580" y="119584"/>
              <a:ext cx="792088" cy="792088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6" name="円/楕円 5"/>
            <p:cNvSpPr/>
            <p:nvPr/>
          </p:nvSpPr>
          <p:spPr>
            <a:xfrm>
              <a:off x="687512" y="121196"/>
              <a:ext cx="1008112" cy="1008112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4" name="テキスト ボックス 3"/>
            <p:cNvSpPr txBox="1"/>
            <p:nvPr/>
          </p:nvSpPr>
          <p:spPr>
            <a:xfrm>
              <a:off x="1263576" y="357271"/>
              <a:ext cx="215155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8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お金を増やす</a:t>
              </a: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831528" y="3020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36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Ⅱ</a:t>
              </a:r>
              <a:endParaRPr lang="ja-JP" altLang="en-US" sz="36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33" name="角丸四角形 32"/>
          <p:cNvSpPr/>
          <p:nvPr/>
        </p:nvSpPr>
        <p:spPr>
          <a:xfrm>
            <a:off x="939540" y="1184492"/>
            <a:ext cx="8280920" cy="3833248"/>
          </a:xfrm>
          <a:prstGeom prst="roundRect">
            <a:avLst>
              <a:gd name="adj" fmla="val 8920"/>
            </a:avLst>
          </a:prstGeom>
          <a:solidFill>
            <a:schemeClr val="accent1">
              <a:lumMod val="20000"/>
              <a:lumOff val="80000"/>
            </a:schemeClr>
          </a:solidFill>
          <a:ln w="57150">
            <a:solidFill>
              <a:schemeClr val="accent5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1119560" y="1296498"/>
            <a:ext cx="778372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n w="12700"/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この３つをすべて兼ね備えている</a:t>
            </a:r>
            <a:endParaRPr lang="en-US" altLang="ja-JP" sz="4000" dirty="0">
              <a:ln w="12700"/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  <a:p>
            <a:r>
              <a:rPr lang="ja-JP" altLang="en-US" sz="4000" dirty="0">
                <a:ln w="12700"/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　　　　　　　　　　　金融商品はない。</a:t>
            </a:r>
            <a:endParaRPr lang="en-US" altLang="ja-JP" sz="4000" dirty="0">
              <a:ln w="12700"/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1119560" y="2619937"/>
            <a:ext cx="786447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n w="12700"/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自分の資金のニーズや目的に</a:t>
            </a:r>
            <a:endParaRPr lang="en-US" altLang="ja-JP" sz="4000" dirty="0">
              <a:ln w="12700"/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  <a:p>
            <a:r>
              <a:rPr lang="ja-JP" altLang="en-US" sz="4000" dirty="0">
                <a:ln w="12700"/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　　合わせて、どの特性を重視した</a:t>
            </a:r>
            <a:endParaRPr lang="en-US" altLang="ja-JP" sz="4000" dirty="0">
              <a:ln w="12700"/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  <a:p>
            <a:r>
              <a:rPr lang="ja-JP" altLang="en-US" sz="4000" dirty="0">
                <a:ln w="12700"/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　　　　金融商品を選ぶかを考えよう。</a:t>
            </a:r>
            <a:endParaRPr lang="en-US" altLang="ja-JP" sz="4000" dirty="0">
              <a:ln w="12700"/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52762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2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1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1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/>
      <p:bldP spid="3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/>
          <p:cNvGrpSpPr/>
          <p:nvPr/>
        </p:nvGrpSpPr>
        <p:grpSpPr>
          <a:xfrm>
            <a:off x="687512" y="119584"/>
            <a:ext cx="2727615" cy="1009724"/>
            <a:chOff x="687512" y="119584"/>
            <a:chExt cx="2727615" cy="1009724"/>
          </a:xfrm>
        </p:grpSpPr>
        <p:sp>
          <p:nvSpPr>
            <p:cNvPr id="12" name="円/楕円 11"/>
            <p:cNvSpPr/>
            <p:nvPr/>
          </p:nvSpPr>
          <p:spPr>
            <a:xfrm>
              <a:off x="1299580" y="119584"/>
              <a:ext cx="792088" cy="792088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6" name="円/楕円 5"/>
            <p:cNvSpPr/>
            <p:nvPr/>
          </p:nvSpPr>
          <p:spPr>
            <a:xfrm>
              <a:off x="687512" y="121196"/>
              <a:ext cx="1008112" cy="1008112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4" name="テキスト ボックス 3"/>
            <p:cNvSpPr txBox="1"/>
            <p:nvPr/>
          </p:nvSpPr>
          <p:spPr>
            <a:xfrm>
              <a:off x="1263576" y="357271"/>
              <a:ext cx="215155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8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お金を増やす</a:t>
              </a: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831528" y="3020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36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Ⅱ</a:t>
              </a:r>
              <a:endParaRPr lang="ja-JP" altLang="en-US" sz="36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0" name="テキスト ボックス 9"/>
          <p:cNvSpPr txBox="1"/>
          <p:nvPr/>
        </p:nvSpPr>
        <p:spPr>
          <a:xfrm>
            <a:off x="327472" y="1633364"/>
            <a:ext cx="9361858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4400" dirty="0">
                <a:ln w="12700"/>
                <a:solidFill>
                  <a:srgbClr val="C0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●</a:t>
            </a:r>
            <a:r>
              <a:rPr lang="ja-JP" altLang="ja-JP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収益性の高い金融商品を選ぶ場合、</a:t>
            </a:r>
            <a:endParaRPr lang="en-US" altLang="ja-JP" sz="4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ja-JP" altLang="en-US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 </a:t>
            </a:r>
            <a:r>
              <a:rPr lang="ja-JP" altLang="ja-JP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忘れていけないのが</a:t>
            </a:r>
            <a:r>
              <a:rPr lang="ja-JP" altLang="en-US" sz="4400" u="sng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　　　　</a:t>
            </a:r>
            <a:r>
              <a:rPr lang="ja-JP" altLang="en-US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である。</a:t>
            </a:r>
            <a:endParaRPr lang="ja-JP" altLang="en-US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8B517D3-04E7-4146-B74A-0B335E57F28B}"/>
              </a:ext>
            </a:extLst>
          </p:cNvPr>
          <p:cNvSpPr txBox="1"/>
          <p:nvPr/>
        </p:nvSpPr>
        <p:spPr>
          <a:xfrm>
            <a:off x="5656064" y="2641476"/>
            <a:ext cx="184537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5400" dirty="0">
                <a:solidFill>
                  <a:srgbClr val="FF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リスク</a:t>
            </a:r>
            <a:endParaRPr kumimoji="1" lang="ja-JP" altLang="en-US" sz="5400" dirty="0">
              <a:solidFill>
                <a:srgbClr val="FF0000"/>
              </a:solidFill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50650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143" y="365530"/>
            <a:ext cx="2513393" cy="1468845"/>
          </a:xfrm>
          <a:prstGeom prst="rect">
            <a:avLst/>
          </a:prstGeom>
        </p:spPr>
      </p:pic>
      <p:grpSp>
        <p:nvGrpSpPr>
          <p:cNvPr id="8" name="グループ化 7"/>
          <p:cNvGrpSpPr/>
          <p:nvPr/>
        </p:nvGrpSpPr>
        <p:grpSpPr>
          <a:xfrm>
            <a:off x="687512" y="119584"/>
            <a:ext cx="2727615" cy="1009724"/>
            <a:chOff x="687512" y="119584"/>
            <a:chExt cx="2727615" cy="1009724"/>
          </a:xfrm>
        </p:grpSpPr>
        <p:sp>
          <p:nvSpPr>
            <p:cNvPr id="12" name="円/楕円 11"/>
            <p:cNvSpPr/>
            <p:nvPr/>
          </p:nvSpPr>
          <p:spPr>
            <a:xfrm>
              <a:off x="1299580" y="119584"/>
              <a:ext cx="792088" cy="792088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6" name="円/楕円 5"/>
            <p:cNvSpPr/>
            <p:nvPr/>
          </p:nvSpPr>
          <p:spPr>
            <a:xfrm>
              <a:off x="687512" y="121196"/>
              <a:ext cx="1008112" cy="1008112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4" name="テキスト ボックス 3"/>
            <p:cNvSpPr txBox="1"/>
            <p:nvPr/>
          </p:nvSpPr>
          <p:spPr>
            <a:xfrm>
              <a:off x="1263576" y="357271"/>
              <a:ext cx="215155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8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お金を増やす</a:t>
              </a: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831528" y="3020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36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Ⅱ</a:t>
              </a:r>
              <a:endParaRPr lang="ja-JP" altLang="en-US" sz="36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9" name="正方形/長方形 8"/>
          <p:cNvSpPr/>
          <p:nvPr/>
        </p:nvSpPr>
        <p:spPr>
          <a:xfrm>
            <a:off x="399480" y="3289548"/>
            <a:ext cx="1065718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ja-JP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「</a:t>
            </a:r>
            <a:r>
              <a:rPr lang="ja-JP" altLang="ja-JP" sz="4400" u="sng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</a:t>
            </a:r>
            <a:r>
              <a:rPr lang="ja-JP" altLang="en-US" sz="4400" u="sng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　</a:t>
            </a:r>
            <a:r>
              <a:rPr lang="ja-JP" altLang="ja-JP" sz="4400" u="sng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　　</a:t>
            </a:r>
            <a:r>
              <a:rPr lang="ja-JP" altLang="en-US" sz="4400" u="sng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　　　、</a:t>
            </a:r>
            <a:endParaRPr lang="en-US" altLang="ja-JP" sz="4400" u="sng" dirty="0"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ja-JP" altLang="en-US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　　　　　　　</a:t>
            </a:r>
            <a:r>
              <a:rPr lang="ja-JP" altLang="en-US" sz="4400" u="sng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　　　　　　　　　　　</a:t>
            </a:r>
            <a:r>
              <a:rPr lang="ja-JP" altLang="ja-JP" sz="4400" u="sng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　　　</a:t>
            </a:r>
            <a:r>
              <a:rPr lang="ja-JP" altLang="ja-JP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」</a:t>
            </a:r>
            <a:endParaRPr lang="ja-JP" altLang="en-US" sz="4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26F459C7-FCCA-43B6-878A-E039D5D8DB08}"/>
              </a:ext>
            </a:extLst>
          </p:cNvPr>
          <p:cNvSpPr txBox="1"/>
          <p:nvPr/>
        </p:nvSpPr>
        <p:spPr>
          <a:xfrm>
            <a:off x="759520" y="3309055"/>
            <a:ext cx="38793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5400" dirty="0">
                <a:solidFill>
                  <a:srgbClr val="FF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１つのカゴに</a:t>
            </a:r>
            <a:endParaRPr kumimoji="1" lang="ja-JP" altLang="en-US" sz="5400" dirty="0">
              <a:solidFill>
                <a:srgbClr val="FF0000"/>
              </a:solidFill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70419E77-852A-48EC-AD04-57278F6B3300}"/>
              </a:ext>
            </a:extLst>
          </p:cNvPr>
          <p:cNvSpPr txBox="1"/>
          <p:nvPr/>
        </p:nvSpPr>
        <p:spPr>
          <a:xfrm>
            <a:off x="255464" y="1011881"/>
            <a:ext cx="9649072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5400" b="1" i="0" dirty="0">
                <a:solidFill>
                  <a:srgbClr val="000000"/>
                </a:solidFill>
                <a:effectLst/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「</a:t>
            </a:r>
            <a:r>
              <a:rPr lang="en-US" altLang="ja-JP" sz="5400" b="1" i="0" dirty="0">
                <a:solidFill>
                  <a:srgbClr val="000000"/>
                </a:solidFill>
                <a:effectLst/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Don't put all your eggs</a:t>
            </a:r>
          </a:p>
          <a:p>
            <a:r>
              <a:rPr lang="ja-JP" altLang="en-US" sz="5400" b="1" dirty="0">
                <a:solidFill>
                  <a:srgbClr val="00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　　　　　　　　　</a:t>
            </a:r>
            <a:r>
              <a:rPr lang="en-US" altLang="ja-JP" sz="5400" b="1" i="0" dirty="0">
                <a:solidFill>
                  <a:srgbClr val="000000"/>
                </a:solidFill>
                <a:effectLst/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 in one basket</a:t>
            </a:r>
            <a:r>
              <a:rPr lang="ja-JP" altLang="en-US" sz="5400" b="1" i="0" dirty="0">
                <a:solidFill>
                  <a:srgbClr val="000000"/>
                </a:solidFill>
                <a:effectLst/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」</a:t>
            </a:r>
            <a:endParaRPr lang="ja-JP" altLang="en-US" sz="5400" b="1" dirty="0"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2196DAC6-413A-4C46-9AD0-3956792B1223}"/>
              </a:ext>
            </a:extLst>
          </p:cNvPr>
          <p:cNvSpPr txBox="1"/>
          <p:nvPr/>
        </p:nvSpPr>
        <p:spPr>
          <a:xfrm>
            <a:off x="3423816" y="4260256"/>
            <a:ext cx="62231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5400" dirty="0">
                <a:solidFill>
                  <a:srgbClr val="FF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すべての卵を盛るな</a:t>
            </a:r>
            <a:endParaRPr kumimoji="1" lang="ja-JP" altLang="en-US" sz="5400" dirty="0">
              <a:solidFill>
                <a:srgbClr val="FF0000"/>
              </a:solidFill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</p:txBody>
      </p:sp>
      <p:sp>
        <p:nvSpPr>
          <p:cNvPr id="2" name="右矢印 1"/>
          <p:cNvSpPr/>
          <p:nvPr/>
        </p:nvSpPr>
        <p:spPr>
          <a:xfrm rot="5400000">
            <a:off x="4789996" y="2560597"/>
            <a:ext cx="580008" cy="1122504"/>
          </a:xfrm>
          <a:prstGeom prst="rightArrow">
            <a:avLst>
              <a:gd name="adj1" fmla="val 52600"/>
              <a:gd name="adj2" fmla="val 53120"/>
            </a:avLst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6515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2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4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2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1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1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2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  <p:bldP spid="14" grpId="0"/>
      <p:bldP spid="15" grpId="0"/>
      <p:bldP spid="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/>
          <p:cNvGrpSpPr/>
          <p:nvPr/>
        </p:nvGrpSpPr>
        <p:grpSpPr>
          <a:xfrm>
            <a:off x="687512" y="119584"/>
            <a:ext cx="2727615" cy="1009724"/>
            <a:chOff x="687512" y="119584"/>
            <a:chExt cx="2727615" cy="1009724"/>
          </a:xfrm>
        </p:grpSpPr>
        <p:sp>
          <p:nvSpPr>
            <p:cNvPr id="12" name="円/楕円 11"/>
            <p:cNvSpPr/>
            <p:nvPr/>
          </p:nvSpPr>
          <p:spPr>
            <a:xfrm>
              <a:off x="1299580" y="119584"/>
              <a:ext cx="792088" cy="792088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6" name="円/楕円 5"/>
            <p:cNvSpPr/>
            <p:nvPr/>
          </p:nvSpPr>
          <p:spPr>
            <a:xfrm>
              <a:off x="687512" y="121196"/>
              <a:ext cx="1008112" cy="1008112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4" name="テキスト ボックス 3"/>
            <p:cNvSpPr txBox="1"/>
            <p:nvPr/>
          </p:nvSpPr>
          <p:spPr>
            <a:xfrm>
              <a:off x="1263576" y="357271"/>
              <a:ext cx="215155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8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お金を増やす</a:t>
              </a: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831528" y="3020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36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Ⅱ</a:t>
              </a:r>
              <a:endParaRPr lang="ja-JP" altLang="en-US" sz="36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6" name="テキスト ボックス 15"/>
          <p:cNvSpPr txBox="1"/>
          <p:nvPr/>
        </p:nvSpPr>
        <p:spPr>
          <a:xfrm>
            <a:off x="807806" y="1387647"/>
            <a:ext cx="9515746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indent="127000" algn="just">
              <a:spcAft>
                <a:spcPts val="0"/>
              </a:spcAft>
            </a:pPr>
            <a:r>
              <a:rPr lang="ja-JP" altLang="ja-JP" sz="4400" kern="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投資</a:t>
            </a:r>
            <a:r>
              <a:rPr lang="ja-JP" altLang="en-US" sz="4400" kern="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を</a:t>
            </a:r>
            <a:r>
              <a:rPr lang="ja-JP" altLang="ja-JP" sz="4400" kern="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する場合、１つの</a:t>
            </a:r>
            <a:r>
              <a:rPr lang="ja-JP" altLang="en-US" sz="4400" kern="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資産</a:t>
            </a:r>
            <a:r>
              <a:rPr lang="ja-JP" altLang="ja-JP" sz="4400" kern="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に</a:t>
            </a:r>
            <a:endParaRPr lang="en-US" altLang="ja-JP" sz="4400" kern="1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Times New Roman" panose="02020603050405020304" pitchFamily="18" charset="0"/>
            </a:endParaRPr>
          </a:p>
          <a:p>
            <a:pPr indent="127000" algn="just">
              <a:spcAft>
                <a:spcPts val="0"/>
              </a:spcAft>
            </a:pPr>
            <a:r>
              <a:rPr lang="ja-JP" altLang="en-US" sz="4400" kern="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　　　　　</a:t>
            </a:r>
            <a:r>
              <a:rPr lang="ja-JP" altLang="ja-JP" sz="4400" kern="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集中して投資するのではなく、</a:t>
            </a:r>
            <a:endParaRPr lang="en-US" altLang="ja-JP" sz="4400" kern="1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5" name="右矢印 4"/>
          <p:cNvSpPr/>
          <p:nvPr/>
        </p:nvSpPr>
        <p:spPr>
          <a:xfrm>
            <a:off x="255464" y="1605283"/>
            <a:ext cx="653482" cy="458546"/>
          </a:xfrm>
          <a:prstGeom prst="rightArrow">
            <a:avLst>
              <a:gd name="adj1" fmla="val 44195"/>
              <a:gd name="adj2" fmla="val 92087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070218" y="2901300"/>
            <a:ext cx="8574783" cy="22852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indent="127000" algn="just">
              <a:lnSpc>
                <a:spcPts val="5700"/>
              </a:lnSpc>
              <a:spcAft>
                <a:spcPts val="0"/>
              </a:spcAft>
            </a:pPr>
            <a:r>
              <a:rPr lang="ja-JP" altLang="en-US" sz="4400" kern="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“値動き</a:t>
            </a:r>
            <a:r>
              <a:rPr lang="ja-JP" altLang="ja-JP" sz="4400" kern="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が異なる複数の</a:t>
            </a:r>
            <a:r>
              <a:rPr lang="ja-JP" altLang="en-US" sz="4400" kern="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資産”</a:t>
            </a:r>
            <a:r>
              <a:rPr lang="ja-JP" altLang="ja-JP" sz="4400" kern="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に</a:t>
            </a:r>
            <a:endParaRPr lang="en-US" altLang="ja-JP" sz="4400" kern="1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Times New Roman" panose="02020603050405020304" pitchFamily="18" charset="0"/>
            </a:endParaRPr>
          </a:p>
          <a:p>
            <a:pPr indent="127000" algn="just">
              <a:lnSpc>
                <a:spcPts val="5700"/>
              </a:lnSpc>
              <a:spcAft>
                <a:spcPts val="0"/>
              </a:spcAft>
            </a:pPr>
            <a:r>
              <a:rPr lang="ja-JP" altLang="en-US" sz="4400" kern="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「</a:t>
            </a:r>
            <a:r>
              <a:rPr lang="ja-JP" altLang="en-US" sz="4400" u="sng" kern="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　　　　　　</a:t>
            </a:r>
            <a:r>
              <a:rPr lang="ja-JP" altLang="en-US" sz="4400" kern="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」</a:t>
            </a:r>
            <a:r>
              <a:rPr lang="ja-JP" altLang="ja-JP" sz="4400" kern="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することで、</a:t>
            </a:r>
            <a:r>
              <a:rPr lang="ja-JP" altLang="ja-JP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リスクを</a:t>
            </a:r>
            <a:endParaRPr lang="en-US" altLang="ja-JP" sz="4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Times New Roman" panose="02020603050405020304" pitchFamily="18" charset="0"/>
            </a:endParaRPr>
          </a:p>
          <a:p>
            <a:pPr indent="127000" algn="just">
              <a:lnSpc>
                <a:spcPts val="5700"/>
              </a:lnSpc>
              <a:spcAft>
                <a:spcPts val="0"/>
              </a:spcAft>
            </a:pPr>
            <a:r>
              <a:rPr lang="ja-JP" altLang="ja-JP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抑えることができる</a:t>
            </a:r>
            <a:r>
              <a:rPr lang="ja-JP" altLang="en-US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といわれている。</a:t>
            </a:r>
            <a:endParaRPr lang="ja-JP" altLang="en-US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8B517D3-04E7-4146-B74A-0B335E57F28B}"/>
              </a:ext>
            </a:extLst>
          </p:cNvPr>
          <p:cNvSpPr txBox="1"/>
          <p:nvPr/>
        </p:nvSpPr>
        <p:spPr>
          <a:xfrm>
            <a:off x="1482929" y="3505572"/>
            <a:ext cx="264687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800" dirty="0">
                <a:solidFill>
                  <a:srgbClr val="FF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分散投資</a:t>
            </a:r>
            <a:endParaRPr kumimoji="1" lang="ja-JP" altLang="en-US" sz="4800" dirty="0">
              <a:solidFill>
                <a:srgbClr val="FF0000"/>
              </a:solidFill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81743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9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8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5" grpId="0" animBg="1"/>
      <p:bldP spid="18" grpId="0"/>
      <p:bldP spid="1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/>
          <p:cNvGrpSpPr/>
          <p:nvPr/>
        </p:nvGrpSpPr>
        <p:grpSpPr>
          <a:xfrm>
            <a:off x="687512" y="119584"/>
            <a:ext cx="2727615" cy="1009724"/>
            <a:chOff x="687512" y="119584"/>
            <a:chExt cx="2727615" cy="1009724"/>
          </a:xfrm>
        </p:grpSpPr>
        <p:sp>
          <p:nvSpPr>
            <p:cNvPr id="12" name="円/楕円 11"/>
            <p:cNvSpPr/>
            <p:nvPr/>
          </p:nvSpPr>
          <p:spPr>
            <a:xfrm>
              <a:off x="1299580" y="119584"/>
              <a:ext cx="792088" cy="792088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6" name="円/楕円 5"/>
            <p:cNvSpPr/>
            <p:nvPr/>
          </p:nvSpPr>
          <p:spPr>
            <a:xfrm>
              <a:off x="687512" y="121196"/>
              <a:ext cx="1008112" cy="1008112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4" name="テキスト ボックス 3"/>
            <p:cNvSpPr txBox="1"/>
            <p:nvPr/>
          </p:nvSpPr>
          <p:spPr>
            <a:xfrm>
              <a:off x="1263576" y="357271"/>
              <a:ext cx="215155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8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お金を増やす</a:t>
              </a: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831528" y="3020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36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Ⅱ</a:t>
              </a:r>
              <a:endParaRPr lang="ja-JP" altLang="en-US" sz="36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0" name="テキスト ボックス 9"/>
          <p:cNvSpPr txBox="1"/>
          <p:nvPr/>
        </p:nvSpPr>
        <p:spPr>
          <a:xfrm>
            <a:off x="327472" y="1365383"/>
            <a:ext cx="9661619" cy="34265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6500"/>
              </a:lnSpc>
            </a:pPr>
            <a:r>
              <a:rPr lang="ja-JP" altLang="en-US" sz="4400" dirty="0">
                <a:ln w="12700"/>
                <a:solidFill>
                  <a:srgbClr val="C0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●</a:t>
            </a:r>
            <a:r>
              <a:rPr lang="ja-JP" altLang="ja-JP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「人生</a:t>
            </a:r>
            <a:r>
              <a:rPr lang="en-US" altLang="ja-JP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100</a:t>
            </a:r>
            <a:r>
              <a:rPr lang="ja-JP" altLang="ja-JP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年時代」、手持ちの資産を</a:t>
            </a:r>
            <a:r>
              <a:rPr lang="ja-JP" altLang="en-US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</a:t>
            </a:r>
            <a:endParaRPr lang="en-US" altLang="ja-JP" sz="4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Times New Roman" panose="02020603050405020304" pitchFamily="18" charset="0"/>
            </a:endParaRPr>
          </a:p>
          <a:p>
            <a:pPr>
              <a:lnSpc>
                <a:spcPts val="6500"/>
              </a:lnSpc>
            </a:pPr>
            <a:r>
              <a:rPr lang="ja-JP" altLang="en-US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 </a:t>
            </a:r>
            <a:r>
              <a:rPr lang="ja-JP" altLang="ja-JP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取り崩す期間が長くなり、</a:t>
            </a:r>
            <a:endParaRPr lang="en-US" altLang="ja-JP" sz="4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Times New Roman" panose="02020603050405020304" pitchFamily="18" charset="0"/>
            </a:endParaRPr>
          </a:p>
          <a:p>
            <a:pPr>
              <a:lnSpc>
                <a:spcPts val="6500"/>
              </a:lnSpc>
            </a:pPr>
            <a:r>
              <a:rPr lang="ja-JP" altLang="en-US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 </a:t>
            </a:r>
            <a:r>
              <a:rPr lang="ja-JP" altLang="en-US" sz="44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“</a:t>
            </a:r>
            <a:r>
              <a:rPr lang="ja-JP" altLang="ja-JP" sz="44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資金寿命</a:t>
            </a:r>
            <a:r>
              <a:rPr lang="ja-JP" altLang="en-US" sz="44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”</a:t>
            </a:r>
            <a:r>
              <a:rPr lang="ja-JP" altLang="ja-JP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を</a:t>
            </a:r>
            <a:r>
              <a:rPr lang="ja-JP" altLang="en-US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 </a:t>
            </a:r>
            <a:r>
              <a:rPr lang="ja-JP" altLang="ja-JP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いかに延ばすかも</a:t>
            </a:r>
            <a:endParaRPr lang="en-US" altLang="ja-JP" sz="4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Times New Roman" panose="02020603050405020304" pitchFamily="18" charset="0"/>
            </a:endParaRPr>
          </a:p>
          <a:p>
            <a:pPr>
              <a:lnSpc>
                <a:spcPts val="6500"/>
              </a:lnSpc>
            </a:pPr>
            <a:r>
              <a:rPr lang="ja-JP" altLang="en-US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 </a:t>
            </a:r>
            <a:r>
              <a:rPr lang="ja-JP" altLang="ja-JP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重要になっている</a:t>
            </a:r>
            <a:r>
              <a:rPr lang="ja-JP" altLang="en-US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。</a:t>
            </a:r>
            <a:endParaRPr lang="ja-JP" altLang="en-US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42772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3"/>
          <p:cNvGrpSpPr/>
          <p:nvPr/>
        </p:nvGrpSpPr>
        <p:grpSpPr>
          <a:xfrm>
            <a:off x="2271688" y="1921396"/>
            <a:ext cx="4798089" cy="2148627"/>
            <a:chOff x="179512" y="119584"/>
            <a:chExt cx="2254810" cy="1009724"/>
          </a:xfrm>
        </p:grpSpPr>
        <p:sp>
          <p:nvSpPr>
            <p:cNvPr id="5" name="円/楕円 4"/>
            <p:cNvSpPr/>
            <p:nvPr/>
          </p:nvSpPr>
          <p:spPr>
            <a:xfrm>
              <a:off x="791580" y="119584"/>
              <a:ext cx="792088" cy="792088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6" name="円/楕円 5"/>
            <p:cNvSpPr/>
            <p:nvPr/>
          </p:nvSpPr>
          <p:spPr>
            <a:xfrm>
              <a:off x="179512" y="121196"/>
              <a:ext cx="1008112" cy="1008112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7" name="テキスト ボックス 6"/>
            <p:cNvSpPr txBox="1"/>
            <p:nvPr/>
          </p:nvSpPr>
          <p:spPr>
            <a:xfrm>
              <a:off x="762568" y="353731"/>
              <a:ext cx="1671754" cy="3905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48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お金を貯める</a:t>
              </a:r>
            </a:p>
          </p:txBody>
        </p:sp>
      </p:grpSp>
      <p:sp>
        <p:nvSpPr>
          <p:cNvPr id="8" name="テキスト ボックス 7"/>
          <p:cNvSpPr txBox="1"/>
          <p:nvPr/>
        </p:nvSpPr>
        <p:spPr>
          <a:xfrm>
            <a:off x="2783502" y="2387466"/>
            <a:ext cx="4653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0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Ⅰ</a:t>
            </a:r>
            <a:endParaRPr kumimoji="1" lang="ja-JP" altLang="en-US" sz="60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668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/>
          <p:cNvGrpSpPr/>
          <p:nvPr/>
        </p:nvGrpSpPr>
        <p:grpSpPr>
          <a:xfrm>
            <a:off x="687512" y="119584"/>
            <a:ext cx="2727615" cy="1009724"/>
            <a:chOff x="687512" y="119584"/>
            <a:chExt cx="2727615" cy="1009724"/>
          </a:xfrm>
        </p:grpSpPr>
        <p:sp>
          <p:nvSpPr>
            <p:cNvPr id="12" name="円/楕円 11"/>
            <p:cNvSpPr/>
            <p:nvPr/>
          </p:nvSpPr>
          <p:spPr>
            <a:xfrm>
              <a:off x="1299580" y="119584"/>
              <a:ext cx="792088" cy="792088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6" name="円/楕円 5"/>
            <p:cNvSpPr/>
            <p:nvPr/>
          </p:nvSpPr>
          <p:spPr>
            <a:xfrm>
              <a:off x="687512" y="121196"/>
              <a:ext cx="1008112" cy="1008112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4" name="テキスト ボックス 3"/>
            <p:cNvSpPr txBox="1"/>
            <p:nvPr/>
          </p:nvSpPr>
          <p:spPr>
            <a:xfrm>
              <a:off x="1263576" y="357271"/>
              <a:ext cx="215155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8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お金を増やす</a:t>
              </a: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831528" y="3020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36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Ⅱ</a:t>
              </a:r>
              <a:endParaRPr lang="ja-JP" altLang="en-US" sz="36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1" name="テキスト ボックス 10"/>
          <p:cNvSpPr txBox="1"/>
          <p:nvPr/>
        </p:nvSpPr>
        <p:spPr>
          <a:xfrm>
            <a:off x="1623616" y="990721"/>
            <a:ext cx="8358378" cy="8713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4000" dirty="0">
                <a:ln w="12700"/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投資の対象は金融商品だけではない。</a:t>
            </a:r>
            <a:endParaRPr lang="en-US" altLang="ja-JP" sz="4000" dirty="0">
              <a:ln w="12700"/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620933" y="1828762"/>
            <a:ext cx="707597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5400" dirty="0">
                <a:ln w="12700"/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他にどんなものがある？</a:t>
            </a:r>
            <a:endParaRPr lang="en-US" altLang="ja-JP" sz="5400" dirty="0">
              <a:ln w="12700"/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</p:txBody>
      </p:sp>
      <p:grpSp>
        <p:nvGrpSpPr>
          <p:cNvPr id="16" name="グループ化 15"/>
          <p:cNvGrpSpPr/>
          <p:nvPr/>
        </p:nvGrpSpPr>
        <p:grpSpPr>
          <a:xfrm>
            <a:off x="530177" y="1085779"/>
            <a:ext cx="1093439" cy="831946"/>
            <a:chOff x="566180" y="820550"/>
            <a:chExt cx="1093439" cy="831946"/>
          </a:xfrm>
        </p:grpSpPr>
        <p:sp>
          <p:nvSpPr>
            <p:cNvPr id="17" name="角丸四角形 16"/>
            <p:cNvSpPr/>
            <p:nvPr/>
          </p:nvSpPr>
          <p:spPr>
            <a:xfrm>
              <a:off x="566180" y="906092"/>
              <a:ext cx="1093439" cy="7464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617929" y="820550"/>
              <a:ext cx="992579" cy="830997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kumimoji="1" lang="en-US" altLang="ja-JP" sz="4800" b="1" dirty="0">
                  <a:solidFill>
                    <a:schemeClr val="accent4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Q5</a:t>
              </a:r>
              <a:endParaRPr kumimoji="1" lang="ja-JP" altLang="en-US" sz="4800" b="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</p:grpSp>
      <p:sp>
        <p:nvSpPr>
          <p:cNvPr id="19" name="角丸四角形 18"/>
          <p:cNvSpPr/>
          <p:nvPr/>
        </p:nvSpPr>
        <p:spPr>
          <a:xfrm>
            <a:off x="687512" y="2881359"/>
            <a:ext cx="9001000" cy="2424413"/>
          </a:xfrm>
          <a:prstGeom prst="roundRect">
            <a:avLst>
              <a:gd name="adj" fmla="val 7465"/>
            </a:avLst>
          </a:pr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441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" grpId="0"/>
      <p:bldP spid="1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/>
          <p:cNvGrpSpPr/>
          <p:nvPr/>
        </p:nvGrpSpPr>
        <p:grpSpPr>
          <a:xfrm>
            <a:off x="687512" y="119584"/>
            <a:ext cx="2727615" cy="1009724"/>
            <a:chOff x="687512" y="119584"/>
            <a:chExt cx="2727615" cy="1009724"/>
          </a:xfrm>
        </p:grpSpPr>
        <p:sp>
          <p:nvSpPr>
            <p:cNvPr id="12" name="円/楕円 11"/>
            <p:cNvSpPr/>
            <p:nvPr/>
          </p:nvSpPr>
          <p:spPr>
            <a:xfrm>
              <a:off x="1299580" y="119584"/>
              <a:ext cx="792088" cy="792088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6" name="円/楕円 5"/>
            <p:cNvSpPr/>
            <p:nvPr/>
          </p:nvSpPr>
          <p:spPr>
            <a:xfrm>
              <a:off x="687512" y="121196"/>
              <a:ext cx="1008112" cy="1008112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4" name="テキスト ボックス 3"/>
            <p:cNvSpPr txBox="1"/>
            <p:nvPr/>
          </p:nvSpPr>
          <p:spPr>
            <a:xfrm>
              <a:off x="1263576" y="357271"/>
              <a:ext cx="215155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8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お金を増やす</a:t>
              </a: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831528" y="3020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36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Ⅱ</a:t>
              </a:r>
              <a:endParaRPr lang="ja-JP" altLang="en-US" sz="36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0" name="テキスト ボックス 9"/>
          <p:cNvSpPr txBox="1"/>
          <p:nvPr/>
        </p:nvSpPr>
        <p:spPr>
          <a:xfrm>
            <a:off x="327472" y="1543393"/>
            <a:ext cx="794961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ja-JP" altLang="en-US" sz="4400" dirty="0">
                <a:ln w="12700"/>
                <a:solidFill>
                  <a:srgbClr val="C0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●</a:t>
            </a:r>
            <a:r>
              <a:rPr lang="ja-JP" altLang="ja-JP" sz="4000" dirty="0">
                <a:solidFill>
                  <a:prstClr val="black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投資の対象は金融商品だけで</a:t>
            </a:r>
            <a:r>
              <a:rPr lang="ja-JP" altLang="en-US" sz="4000" dirty="0">
                <a:solidFill>
                  <a:prstClr val="black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なく</a:t>
            </a:r>
            <a:endParaRPr lang="ja-JP" altLang="en-US" sz="3600" dirty="0">
              <a:solidFill>
                <a:prstClr val="black"/>
              </a:solidFill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8B517D3-04E7-4146-B74A-0B335E57F28B}"/>
              </a:ext>
            </a:extLst>
          </p:cNvPr>
          <p:cNvSpPr txBox="1"/>
          <p:nvPr/>
        </p:nvSpPr>
        <p:spPr>
          <a:xfrm>
            <a:off x="3927872" y="3721596"/>
            <a:ext cx="264687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800" dirty="0">
                <a:solidFill>
                  <a:srgbClr val="FF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自己投資</a:t>
            </a:r>
            <a:endParaRPr kumimoji="1" lang="ja-JP" altLang="en-US" sz="4800" dirty="0">
              <a:solidFill>
                <a:srgbClr val="FF0000"/>
              </a:solidFill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903536" y="2312834"/>
            <a:ext cx="8124875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6000"/>
              </a:lnSpc>
            </a:pPr>
            <a:r>
              <a:rPr lang="ja-JP" altLang="ja-JP" sz="40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仕事に必要なスキルを身につけたり、</a:t>
            </a:r>
            <a:endParaRPr lang="en-US" altLang="ja-JP" sz="4000" dirty="0">
              <a:latin typeface="HGP創英角ｺﾞｼｯｸUB" panose="020B0A00000000000000" pitchFamily="50" charset="-128"/>
              <a:ea typeface="HGP創英角ｺﾞｼｯｸUB" panose="020B0A00000000000000" pitchFamily="50" charset="-128"/>
              <a:cs typeface="Times New Roman" panose="02020603050405020304" pitchFamily="18" charset="0"/>
            </a:endParaRPr>
          </a:p>
          <a:p>
            <a:pPr>
              <a:lnSpc>
                <a:spcPts val="6000"/>
              </a:lnSpc>
            </a:pPr>
            <a:r>
              <a:rPr lang="ja-JP" altLang="ja-JP" sz="40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資格を取得したりするなど、</a:t>
            </a:r>
            <a:endParaRPr lang="en-US" altLang="ja-JP" sz="4000" dirty="0">
              <a:latin typeface="HGP創英角ｺﾞｼｯｸUB" panose="020B0A00000000000000" pitchFamily="50" charset="-128"/>
              <a:ea typeface="HGP創英角ｺﾞｼｯｸUB" panose="020B0A00000000000000" pitchFamily="50" charset="-128"/>
              <a:cs typeface="Times New Roman" panose="02020603050405020304" pitchFamily="18" charset="0"/>
            </a:endParaRPr>
          </a:p>
          <a:p>
            <a:pPr>
              <a:lnSpc>
                <a:spcPts val="6000"/>
              </a:lnSpc>
            </a:pPr>
            <a:r>
              <a:rPr lang="ja-JP" altLang="ja-JP" sz="40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自分に対する</a:t>
            </a:r>
            <a:r>
              <a:rPr lang="ja-JP" altLang="ja-JP" sz="4000" u="sng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　　　</a:t>
            </a:r>
            <a:r>
              <a:rPr lang="ja-JP" altLang="en-US" sz="4000" u="sng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　　</a:t>
            </a:r>
            <a:r>
              <a:rPr lang="ja-JP" altLang="ja-JP" sz="4000" u="sng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　　　</a:t>
            </a:r>
            <a:r>
              <a:rPr lang="ja-JP" altLang="ja-JP" sz="40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も大切</a:t>
            </a:r>
            <a:r>
              <a:rPr lang="ja-JP" altLang="en-US" sz="40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！</a:t>
            </a:r>
            <a:endParaRPr lang="ja-JP" altLang="en-US" sz="4000" dirty="0"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22971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1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/>
          <p:cNvGrpSpPr/>
          <p:nvPr/>
        </p:nvGrpSpPr>
        <p:grpSpPr>
          <a:xfrm>
            <a:off x="687512" y="119584"/>
            <a:ext cx="2727615" cy="1009724"/>
            <a:chOff x="687512" y="119584"/>
            <a:chExt cx="2727615" cy="1009724"/>
          </a:xfrm>
        </p:grpSpPr>
        <p:sp>
          <p:nvSpPr>
            <p:cNvPr id="12" name="円/楕円 11"/>
            <p:cNvSpPr/>
            <p:nvPr/>
          </p:nvSpPr>
          <p:spPr>
            <a:xfrm>
              <a:off x="1299580" y="119584"/>
              <a:ext cx="792088" cy="792088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6" name="円/楕円 5"/>
            <p:cNvSpPr/>
            <p:nvPr/>
          </p:nvSpPr>
          <p:spPr>
            <a:xfrm>
              <a:off x="687512" y="121196"/>
              <a:ext cx="1008112" cy="1008112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4" name="テキスト ボックス 3"/>
            <p:cNvSpPr txBox="1"/>
            <p:nvPr/>
          </p:nvSpPr>
          <p:spPr>
            <a:xfrm>
              <a:off x="1263576" y="357271"/>
              <a:ext cx="215155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8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お金を増やす</a:t>
              </a: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831528" y="3020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36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Ⅱ</a:t>
              </a:r>
              <a:endParaRPr lang="ja-JP" altLang="en-US" sz="36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8B517D3-04E7-4146-B74A-0B335E57F28B}"/>
              </a:ext>
            </a:extLst>
          </p:cNvPr>
          <p:cNvSpPr txBox="1"/>
          <p:nvPr/>
        </p:nvSpPr>
        <p:spPr>
          <a:xfrm>
            <a:off x="5316678" y="1969010"/>
            <a:ext cx="37609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800" dirty="0">
                <a:solidFill>
                  <a:srgbClr val="FF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リカレント教育</a:t>
            </a:r>
            <a:endParaRPr kumimoji="1" lang="ja-JP" altLang="en-US" sz="4800" dirty="0">
              <a:solidFill>
                <a:srgbClr val="FF0000"/>
              </a:solidFill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</p:txBody>
      </p:sp>
      <p:grpSp>
        <p:nvGrpSpPr>
          <p:cNvPr id="9" name="グループ化 8"/>
          <p:cNvGrpSpPr/>
          <p:nvPr/>
        </p:nvGrpSpPr>
        <p:grpSpPr>
          <a:xfrm>
            <a:off x="759520" y="1184492"/>
            <a:ext cx="9074749" cy="2593018"/>
            <a:chOff x="759520" y="1184492"/>
            <a:chExt cx="9074749" cy="2593018"/>
          </a:xfrm>
        </p:grpSpPr>
        <p:sp>
          <p:nvSpPr>
            <p:cNvPr id="7" name="正方形/長方形 6"/>
            <p:cNvSpPr/>
            <p:nvPr/>
          </p:nvSpPr>
          <p:spPr>
            <a:xfrm>
              <a:off x="759520" y="1184492"/>
              <a:ext cx="9074749" cy="25930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ts val="6500"/>
                </a:lnSpc>
              </a:pPr>
              <a:r>
                <a:rPr lang="ja-JP" altLang="ja-JP" sz="4000" dirty="0">
                  <a:latin typeface="HGP創英角ｺﾞｼｯｸUB" panose="020B0A00000000000000" pitchFamily="50" charset="-128"/>
                  <a:ea typeface="HGP創英角ｺﾞｼｯｸUB" panose="020B0A00000000000000" pitchFamily="50" charset="-128"/>
                  <a:cs typeface="Times New Roman" panose="02020603050405020304" pitchFamily="18" charset="0"/>
                </a:rPr>
                <a:t>仕事に就いてからも、必要と感じた</a:t>
              </a:r>
              <a:endParaRPr lang="en-US" altLang="ja-JP" sz="40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endParaRPr>
            </a:p>
            <a:p>
              <a:pPr>
                <a:lnSpc>
                  <a:spcPts val="6500"/>
                </a:lnSpc>
              </a:pPr>
              <a:r>
                <a:rPr lang="ja-JP" altLang="ja-JP" sz="4000" dirty="0">
                  <a:latin typeface="HGP創英角ｺﾞｼｯｸUB" panose="020B0A00000000000000" pitchFamily="50" charset="-128"/>
                  <a:ea typeface="HGP創英角ｺﾞｼｯｸUB" panose="020B0A00000000000000" pitchFamily="50" charset="-128"/>
                  <a:cs typeface="Times New Roman" panose="02020603050405020304" pitchFamily="18" charset="0"/>
                </a:rPr>
                <a:t>タイミングで学び直す</a:t>
              </a:r>
              <a:r>
                <a:rPr lang="ja-JP" altLang="en-US" sz="4000" dirty="0">
                  <a:latin typeface="HGP創英角ｺﾞｼｯｸUB" panose="020B0A00000000000000" pitchFamily="50" charset="-128"/>
                  <a:ea typeface="HGP創英角ｺﾞｼｯｸUB" panose="020B0A00000000000000" pitchFamily="50" charset="-128"/>
                  <a:cs typeface="Times New Roman" panose="02020603050405020304" pitchFamily="18" charset="0"/>
                </a:rPr>
                <a:t>　　　　　　　　　　　　　　　</a:t>
              </a:r>
              <a:r>
                <a:rPr lang="ja-JP" altLang="ja-JP" sz="4000" dirty="0">
                  <a:latin typeface="HGP創英角ｺﾞｼｯｸUB" panose="020B0A00000000000000" pitchFamily="50" charset="-128"/>
                  <a:ea typeface="HGP創英角ｺﾞｼｯｸUB" panose="020B0A00000000000000" pitchFamily="50" charset="-128"/>
                  <a:cs typeface="Times New Roman" panose="02020603050405020304" pitchFamily="18" charset="0"/>
                </a:rPr>
                <a:t>　　　　　　　　　</a:t>
              </a:r>
              <a:r>
                <a:rPr lang="ja-JP" altLang="en-US" sz="4000" dirty="0">
                  <a:latin typeface="HGP創英角ｺﾞｼｯｸUB" panose="020B0A00000000000000" pitchFamily="50" charset="-128"/>
                  <a:ea typeface="HGP創英角ｺﾞｼｯｸUB" panose="020B0A00000000000000" pitchFamily="50" charset="-128"/>
                  <a:cs typeface="Times New Roman" panose="02020603050405020304" pitchFamily="18" charset="0"/>
                </a:rPr>
                <a:t>　　　</a:t>
              </a:r>
              <a:endParaRPr lang="en-US" altLang="ja-JP" sz="40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endParaRPr>
            </a:p>
            <a:p>
              <a:pPr>
                <a:lnSpc>
                  <a:spcPts val="6500"/>
                </a:lnSpc>
              </a:pPr>
              <a:r>
                <a:rPr lang="ja-JP" altLang="en-US" sz="4000" dirty="0">
                  <a:latin typeface="HGP創英角ｺﾞｼｯｸUB" panose="020B0A00000000000000" pitchFamily="50" charset="-128"/>
                  <a:ea typeface="HGP創英角ｺﾞｼｯｸUB" panose="020B0A00000000000000" pitchFamily="50" charset="-128"/>
                  <a:cs typeface="Times New Roman" panose="02020603050405020304" pitchFamily="18" charset="0"/>
                </a:rPr>
                <a:t>　　　　　　　　　　</a:t>
              </a:r>
              <a:r>
                <a:rPr lang="ja-JP" altLang="ja-JP" sz="4000" dirty="0">
                  <a:latin typeface="HGP創英角ｺﾞｼｯｸUB" panose="020B0A00000000000000" pitchFamily="50" charset="-128"/>
                  <a:ea typeface="HGP創英角ｺﾞｼｯｸUB" panose="020B0A00000000000000" pitchFamily="50" charset="-128"/>
                  <a:cs typeface="Times New Roman" panose="02020603050405020304" pitchFamily="18" charset="0"/>
                </a:rPr>
                <a:t>にも注目が集まっている</a:t>
              </a:r>
              <a:r>
                <a:rPr lang="ja-JP" altLang="en-US" sz="4000" dirty="0">
                  <a:latin typeface="HGP創英角ｺﾞｼｯｸUB" panose="020B0A00000000000000" pitchFamily="50" charset="-128"/>
                  <a:ea typeface="HGP創英角ｺﾞｼｯｸUB" panose="020B0A00000000000000" pitchFamily="50" charset="-128"/>
                  <a:cs typeface="Times New Roman" panose="02020603050405020304" pitchFamily="18" charset="0"/>
                </a:rPr>
                <a:t>。</a:t>
              </a:r>
              <a:endParaRPr lang="ja-JP" altLang="en-US" sz="36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</a:endParaRPr>
            </a:p>
          </p:txBody>
        </p:sp>
        <p:cxnSp>
          <p:nvCxnSpPr>
            <p:cNvPr id="5" name="直線コネクタ 4"/>
            <p:cNvCxnSpPr/>
            <p:nvPr/>
          </p:nvCxnSpPr>
          <p:spPr>
            <a:xfrm>
              <a:off x="5296894" y="2785492"/>
              <a:ext cx="3671538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53225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/>
          <p:cNvGrpSpPr/>
          <p:nvPr/>
        </p:nvGrpSpPr>
        <p:grpSpPr>
          <a:xfrm>
            <a:off x="2271688" y="1921396"/>
            <a:ext cx="4777824" cy="2148627"/>
            <a:chOff x="2271688" y="1921396"/>
            <a:chExt cx="4777824" cy="2148627"/>
          </a:xfrm>
        </p:grpSpPr>
        <p:grpSp>
          <p:nvGrpSpPr>
            <p:cNvPr id="4" name="グループ化 3"/>
            <p:cNvGrpSpPr/>
            <p:nvPr/>
          </p:nvGrpSpPr>
          <p:grpSpPr>
            <a:xfrm>
              <a:off x="2271688" y="1921396"/>
              <a:ext cx="4777824" cy="2148627"/>
              <a:chOff x="179512" y="119584"/>
              <a:chExt cx="2245287" cy="1009724"/>
            </a:xfrm>
          </p:grpSpPr>
          <p:sp>
            <p:nvSpPr>
              <p:cNvPr id="5" name="円/楕円 4"/>
              <p:cNvSpPr/>
              <p:nvPr/>
            </p:nvSpPr>
            <p:spPr>
              <a:xfrm>
                <a:off x="791580" y="119584"/>
                <a:ext cx="792088" cy="792088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  <p:sp>
            <p:nvSpPr>
              <p:cNvPr id="6" name="円/楕円 5"/>
              <p:cNvSpPr/>
              <p:nvPr/>
            </p:nvSpPr>
            <p:spPr>
              <a:xfrm>
                <a:off x="179512" y="121196"/>
                <a:ext cx="1008112" cy="1008112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  <p:sp>
            <p:nvSpPr>
              <p:cNvPr id="7" name="テキスト ボックス 6"/>
              <p:cNvSpPr txBox="1"/>
              <p:nvPr/>
            </p:nvSpPr>
            <p:spPr>
              <a:xfrm>
                <a:off x="807283" y="364237"/>
                <a:ext cx="1617516" cy="3905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ja-JP" altLang="en-US" sz="4800" dirty="0">
                    <a:solidFill>
                      <a:schemeClr val="accent1">
                        <a:lumMod val="5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GP創英角ｺﾞｼｯｸUB" panose="020B0900000000000000" pitchFamily="50" charset="-128"/>
                    <a:ea typeface="HGP創英角ｺﾞｼｯｸUB" panose="020B0900000000000000" pitchFamily="50" charset="-128"/>
                  </a:rPr>
                  <a:t>お金を借りる</a:t>
                </a:r>
              </a:p>
            </p:txBody>
          </p:sp>
        </p:grpSp>
        <p:sp>
          <p:nvSpPr>
            <p:cNvPr id="8" name="テキスト ボックス 7"/>
            <p:cNvSpPr txBox="1"/>
            <p:nvPr/>
          </p:nvSpPr>
          <p:spPr>
            <a:xfrm>
              <a:off x="2783502" y="2387466"/>
              <a:ext cx="46535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60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Ⅲ</a:t>
              </a:r>
              <a:endParaRPr kumimoji="1" lang="ja-JP" altLang="en-US" sz="60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93608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角丸四角形 6"/>
          <p:cNvSpPr/>
          <p:nvPr/>
        </p:nvSpPr>
        <p:spPr>
          <a:xfrm>
            <a:off x="327472" y="1057300"/>
            <a:ext cx="9577064" cy="2088232"/>
          </a:xfrm>
          <a:prstGeom prst="roundRect">
            <a:avLst>
              <a:gd name="adj" fmla="val 13764"/>
            </a:avLst>
          </a:prstGeom>
          <a:solidFill>
            <a:schemeClr val="accent1">
              <a:lumMod val="20000"/>
              <a:lumOff val="80000"/>
            </a:schemeClr>
          </a:solidFill>
          <a:ln w="57150">
            <a:solidFill>
              <a:schemeClr val="accent5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718029" y="1268427"/>
            <a:ext cx="785824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dirty="0">
                <a:ln w="12700"/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あなた</a:t>
            </a:r>
            <a:r>
              <a:rPr lang="ja-JP" altLang="en-US" sz="4400" dirty="0">
                <a:ln w="12700"/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は、友達にいくらまでなら</a:t>
            </a:r>
            <a:endParaRPr lang="en-US" altLang="ja-JP" sz="4400" dirty="0">
              <a:ln w="12700"/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  <a:p>
            <a:r>
              <a:rPr lang="ja-JP" altLang="en-US" sz="4400" dirty="0">
                <a:ln w="12700"/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　　　　　　　　お金を貸せますか？</a:t>
            </a:r>
            <a:endParaRPr lang="en-US" altLang="ja-JP" sz="4400" dirty="0">
              <a:ln w="12700"/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F43D8B51-9427-4BDA-B8E7-7CA1DE1DD161}"/>
              </a:ext>
            </a:extLst>
          </p:cNvPr>
          <p:cNvSpPr txBox="1"/>
          <p:nvPr/>
        </p:nvSpPr>
        <p:spPr>
          <a:xfrm>
            <a:off x="1767632" y="3433564"/>
            <a:ext cx="528527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40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知らない人だったら？</a:t>
            </a:r>
            <a:endParaRPr lang="en-US" altLang="ja-JP" sz="4000" dirty="0">
              <a:effectLst/>
              <a:latin typeface="HGP創英角ｺﾞｼｯｸUB" panose="020B0A00000000000000" pitchFamily="50" charset="-128"/>
              <a:ea typeface="HGP創英角ｺﾞｼｯｸUB" panose="020B0A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29E14C58-CDF4-4FE6-AAD6-D313C7A7E279}"/>
              </a:ext>
            </a:extLst>
          </p:cNvPr>
          <p:cNvSpPr txBox="1"/>
          <p:nvPr/>
        </p:nvSpPr>
        <p:spPr>
          <a:xfrm>
            <a:off x="5007992" y="4214186"/>
            <a:ext cx="374441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40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家族だったら？</a:t>
            </a:r>
            <a:endParaRPr lang="en-US" altLang="ja-JP" sz="4000" dirty="0">
              <a:effectLst/>
              <a:latin typeface="HGP創英角ｺﾞｼｯｸUB" panose="020B0A00000000000000" pitchFamily="50" charset="-128"/>
              <a:ea typeface="HGP創英角ｺﾞｼｯｸUB" panose="020B0A00000000000000" pitchFamily="50" charset="-128"/>
              <a:cs typeface="Times New Roman" panose="02020603050405020304" pitchFamily="18" charset="0"/>
            </a:endParaRPr>
          </a:p>
        </p:txBody>
      </p:sp>
      <p:grpSp>
        <p:nvGrpSpPr>
          <p:cNvPr id="12" name="グループ化 11"/>
          <p:cNvGrpSpPr/>
          <p:nvPr/>
        </p:nvGrpSpPr>
        <p:grpSpPr>
          <a:xfrm>
            <a:off x="572841" y="1247248"/>
            <a:ext cx="1093439" cy="831946"/>
            <a:chOff x="566180" y="820550"/>
            <a:chExt cx="1093439" cy="831946"/>
          </a:xfrm>
        </p:grpSpPr>
        <p:sp>
          <p:nvSpPr>
            <p:cNvPr id="15" name="角丸四角形 14"/>
            <p:cNvSpPr/>
            <p:nvPr/>
          </p:nvSpPr>
          <p:spPr>
            <a:xfrm>
              <a:off x="566180" y="906092"/>
              <a:ext cx="1093439" cy="7464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617929" y="820550"/>
              <a:ext cx="992579" cy="830997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kumimoji="1" lang="en-US" altLang="ja-JP" sz="4800" b="1" dirty="0">
                  <a:solidFill>
                    <a:schemeClr val="accent4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Q6</a:t>
              </a:r>
              <a:endParaRPr kumimoji="1" lang="ja-JP" altLang="en-US" sz="4800" b="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</p:grpSp>
      <p:pic>
        <p:nvPicPr>
          <p:cNvPr id="9" name="図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877" y="336874"/>
            <a:ext cx="1313773" cy="522684"/>
          </a:xfrm>
          <a:prstGeom prst="rect">
            <a:avLst/>
          </a:prstGeom>
          <a:ln w="57150"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346362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13" grpId="0"/>
      <p:bldP spid="1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/>
          <p:cNvGrpSpPr/>
          <p:nvPr/>
        </p:nvGrpSpPr>
        <p:grpSpPr>
          <a:xfrm>
            <a:off x="687512" y="119584"/>
            <a:ext cx="2725090" cy="1009724"/>
            <a:chOff x="687512" y="119584"/>
            <a:chExt cx="2725090" cy="1009724"/>
          </a:xfrm>
        </p:grpSpPr>
        <p:sp>
          <p:nvSpPr>
            <p:cNvPr id="12" name="円/楕円 11"/>
            <p:cNvSpPr/>
            <p:nvPr/>
          </p:nvSpPr>
          <p:spPr>
            <a:xfrm>
              <a:off x="1299580" y="119584"/>
              <a:ext cx="792088" cy="792088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6" name="円/楕円 5"/>
            <p:cNvSpPr/>
            <p:nvPr/>
          </p:nvSpPr>
          <p:spPr>
            <a:xfrm>
              <a:off x="687512" y="121196"/>
              <a:ext cx="1008112" cy="1008112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4" name="テキスト ボックス 3"/>
            <p:cNvSpPr txBox="1"/>
            <p:nvPr/>
          </p:nvSpPr>
          <p:spPr>
            <a:xfrm>
              <a:off x="1347613" y="362851"/>
              <a:ext cx="206498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8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お金を借りる</a:t>
              </a: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831528" y="3020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36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Ⅲ</a:t>
              </a:r>
              <a:endParaRPr lang="ja-JP" altLang="en-US" sz="36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0" name="テキスト ボックス 9"/>
          <p:cNvSpPr txBox="1"/>
          <p:nvPr/>
        </p:nvSpPr>
        <p:spPr>
          <a:xfrm>
            <a:off x="327472" y="1543393"/>
            <a:ext cx="9552615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4400" dirty="0">
                <a:ln w="12700"/>
                <a:solidFill>
                  <a:srgbClr val="C0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●</a:t>
            </a:r>
            <a:r>
              <a:rPr lang="ja-JP" altLang="ja-JP" sz="44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お金を借りられるのは、</a:t>
            </a:r>
            <a:endParaRPr lang="en-US" altLang="ja-JP" sz="4400" dirty="0">
              <a:latin typeface="HGP創英角ｺﾞｼｯｸUB" panose="020B0A00000000000000" pitchFamily="50" charset="-128"/>
              <a:ea typeface="HGP創英角ｺﾞｼｯｸUB" panose="020B0A00000000000000" pitchFamily="50" charset="-128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ja-JP" altLang="en-US" sz="44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　　　　　</a:t>
            </a:r>
            <a:r>
              <a:rPr lang="ja-JP" altLang="ja-JP" sz="44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借りる人に「</a:t>
            </a:r>
            <a:r>
              <a:rPr lang="ja-JP" altLang="ja-JP" sz="4400" u="sng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　　　　　</a:t>
            </a:r>
            <a:r>
              <a:rPr lang="ja-JP" altLang="ja-JP" sz="44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」があるから</a:t>
            </a:r>
            <a:endParaRPr lang="ja-JP" altLang="en-US" sz="4400" dirty="0"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040EBA1F-D60B-410C-A4E5-BD39541608F8}"/>
              </a:ext>
            </a:extLst>
          </p:cNvPr>
          <p:cNvSpPr txBox="1"/>
          <p:nvPr/>
        </p:nvSpPr>
        <p:spPr>
          <a:xfrm>
            <a:off x="5296024" y="2569468"/>
            <a:ext cx="156966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5400" dirty="0">
                <a:solidFill>
                  <a:srgbClr val="FF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信用</a:t>
            </a:r>
            <a:endParaRPr kumimoji="1" lang="ja-JP" altLang="en-US" sz="5400" dirty="0">
              <a:solidFill>
                <a:srgbClr val="FF0000"/>
              </a:solidFill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18905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8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/>
          <p:cNvGrpSpPr/>
          <p:nvPr/>
        </p:nvGrpSpPr>
        <p:grpSpPr>
          <a:xfrm>
            <a:off x="687512" y="119584"/>
            <a:ext cx="2725090" cy="1009724"/>
            <a:chOff x="687512" y="119584"/>
            <a:chExt cx="2725090" cy="1009724"/>
          </a:xfrm>
        </p:grpSpPr>
        <p:sp>
          <p:nvSpPr>
            <p:cNvPr id="12" name="円/楕円 11"/>
            <p:cNvSpPr/>
            <p:nvPr/>
          </p:nvSpPr>
          <p:spPr>
            <a:xfrm>
              <a:off x="1299580" y="119584"/>
              <a:ext cx="792088" cy="792088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6" name="円/楕円 5"/>
            <p:cNvSpPr/>
            <p:nvPr/>
          </p:nvSpPr>
          <p:spPr>
            <a:xfrm>
              <a:off x="687512" y="121196"/>
              <a:ext cx="1008112" cy="1008112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4" name="テキスト ボックス 3"/>
            <p:cNvSpPr txBox="1"/>
            <p:nvPr/>
          </p:nvSpPr>
          <p:spPr>
            <a:xfrm>
              <a:off x="1347613" y="362851"/>
              <a:ext cx="206498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8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お金を借りる</a:t>
              </a: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831528" y="3020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36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Ⅲ</a:t>
              </a:r>
              <a:endParaRPr lang="ja-JP" altLang="en-US" sz="36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0" name="テキスト ボックス 9"/>
          <p:cNvSpPr txBox="1"/>
          <p:nvPr/>
        </p:nvSpPr>
        <p:spPr>
          <a:xfrm>
            <a:off x="327472" y="1193290"/>
            <a:ext cx="702788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dirty="0">
                <a:ln w="12700"/>
                <a:solidFill>
                  <a:srgbClr val="C0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●</a:t>
            </a:r>
            <a:r>
              <a:rPr lang="ja-JP" altLang="ja-JP" sz="40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銀行などでローンを組んで</a:t>
            </a:r>
            <a:endParaRPr lang="en-US" altLang="ja-JP" sz="4000" dirty="0">
              <a:latin typeface="HGP創英角ｺﾞｼｯｸUB" panose="020B0A00000000000000" pitchFamily="50" charset="-128"/>
              <a:ea typeface="HGP創英角ｺﾞｼｯｸUB" panose="020B0A00000000000000" pitchFamily="50" charset="-128"/>
              <a:cs typeface="Times New Roman" panose="02020603050405020304" pitchFamily="18" charset="0"/>
            </a:endParaRPr>
          </a:p>
          <a:p>
            <a:r>
              <a:rPr lang="ja-JP" altLang="en-US" sz="40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　　　　　　　　</a:t>
            </a:r>
            <a:r>
              <a:rPr lang="ja-JP" altLang="ja-JP" sz="40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お金を借りた場合、</a:t>
            </a:r>
            <a:endParaRPr lang="en-US" altLang="ja-JP" sz="4000" dirty="0">
              <a:latin typeface="HGP創英角ｺﾞｼｯｸUB" panose="020B0A00000000000000" pitchFamily="50" charset="-128"/>
              <a:ea typeface="HGP創英角ｺﾞｼｯｸUB" panose="020B0A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33A87EF-BDC6-4198-B52C-827C5A7BD5E8}"/>
              </a:ext>
            </a:extLst>
          </p:cNvPr>
          <p:cNvSpPr txBox="1"/>
          <p:nvPr/>
        </p:nvSpPr>
        <p:spPr>
          <a:xfrm>
            <a:off x="255464" y="2552616"/>
            <a:ext cx="547260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ja-JP" sz="4400" dirty="0">
                <a:solidFill>
                  <a:srgbClr val="FF0000"/>
                </a:solidFill>
                <a:effectLst/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借りた金額</a:t>
            </a:r>
            <a:r>
              <a:rPr lang="en-US" altLang="ja-JP" sz="4400" dirty="0">
                <a:solidFill>
                  <a:srgbClr val="FF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(</a:t>
            </a:r>
            <a:r>
              <a:rPr lang="ja-JP" altLang="en-US" sz="4400" dirty="0">
                <a:solidFill>
                  <a:srgbClr val="FF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元金</a:t>
            </a:r>
            <a:r>
              <a:rPr lang="en-US" altLang="ja-JP" sz="4400" dirty="0">
                <a:solidFill>
                  <a:srgbClr val="FF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)</a:t>
            </a:r>
            <a:r>
              <a:rPr lang="ja-JP" altLang="ja-JP" sz="4400" dirty="0">
                <a:solidFill>
                  <a:srgbClr val="FF0000"/>
                </a:solidFill>
                <a:effectLst/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＋</a:t>
            </a:r>
            <a:endParaRPr lang="en-US" altLang="ja-JP" sz="4400" dirty="0">
              <a:solidFill>
                <a:srgbClr val="FF0000"/>
              </a:solidFill>
              <a:effectLst/>
              <a:latin typeface="HGP創英角ｺﾞｼｯｸUB" panose="020B0A00000000000000" pitchFamily="50" charset="-128"/>
              <a:ea typeface="HGP創英角ｺﾞｼｯｸUB" panose="020B0A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3D559DAB-F9D9-4386-892F-F7A90756B2D1}"/>
              </a:ext>
            </a:extLst>
          </p:cNvPr>
          <p:cNvSpPr txBox="1"/>
          <p:nvPr/>
        </p:nvSpPr>
        <p:spPr>
          <a:xfrm>
            <a:off x="6376144" y="3360679"/>
            <a:ext cx="252028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ja-JP" sz="4000" dirty="0">
                <a:effectLst/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を返済する</a:t>
            </a:r>
            <a:r>
              <a:rPr lang="ja-JP" altLang="en-US" sz="4000" dirty="0">
                <a:effectLst/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。</a:t>
            </a:r>
            <a:endParaRPr lang="ja-JP" altLang="en-US" sz="3600" dirty="0"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5797A6BF-4E29-43FB-BA67-A74049355699}"/>
              </a:ext>
            </a:extLst>
          </p:cNvPr>
          <p:cNvSpPr txBox="1"/>
          <p:nvPr/>
        </p:nvSpPr>
        <p:spPr>
          <a:xfrm>
            <a:off x="5224016" y="2552616"/>
            <a:ext cx="4824536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ja-JP" sz="4400" dirty="0">
                <a:solidFill>
                  <a:srgbClr val="FF0000"/>
                </a:solidFill>
                <a:effectLst/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利息</a:t>
            </a:r>
            <a:r>
              <a:rPr lang="en-US" altLang="ja-JP" sz="4400" dirty="0">
                <a:solidFill>
                  <a:srgbClr val="FF0000"/>
                </a:solidFill>
                <a:effectLst/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(</a:t>
            </a:r>
            <a:r>
              <a:rPr lang="ja-JP" altLang="ja-JP" sz="4400" dirty="0">
                <a:solidFill>
                  <a:srgbClr val="FF0000"/>
                </a:solidFill>
                <a:effectLst/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レンタル料</a:t>
            </a:r>
            <a:r>
              <a:rPr lang="en-US" altLang="ja-JP" sz="4400" dirty="0">
                <a:solidFill>
                  <a:srgbClr val="FF0000"/>
                </a:solidFill>
                <a:effectLst/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002542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1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9" grpId="0"/>
      <p:bldP spid="11" grpId="0"/>
      <p:bldP spid="1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/>
          <p:cNvGrpSpPr/>
          <p:nvPr/>
        </p:nvGrpSpPr>
        <p:grpSpPr>
          <a:xfrm>
            <a:off x="687512" y="119584"/>
            <a:ext cx="2725090" cy="1009724"/>
            <a:chOff x="687512" y="119584"/>
            <a:chExt cx="2725090" cy="1009724"/>
          </a:xfrm>
        </p:grpSpPr>
        <p:sp>
          <p:nvSpPr>
            <p:cNvPr id="12" name="円/楕円 11"/>
            <p:cNvSpPr/>
            <p:nvPr/>
          </p:nvSpPr>
          <p:spPr>
            <a:xfrm>
              <a:off x="1299580" y="119584"/>
              <a:ext cx="792088" cy="792088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6" name="円/楕円 5"/>
            <p:cNvSpPr/>
            <p:nvPr/>
          </p:nvSpPr>
          <p:spPr>
            <a:xfrm>
              <a:off x="687512" y="121196"/>
              <a:ext cx="1008112" cy="1008112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4" name="テキスト ボックス 3"/>
            <p:cNvSpPr txBox="1"/>
            <p:nvPr/>
          </p:nvSpPr>
          <p:spPr>
            <a:xfrm>
              <a:off x="1347613" y="362851"/>
              <a:ext cx="206498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8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お金を借りる</a:t>
              </a: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831528" y="3020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36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Ⅲ</a:t>
              </a:r>
              <a:endParaRPr lang="ja-JP" altLang="en-US" sz="36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3" name="角丸四角形 6">
            <a:extLst>
              <a:ext uri="{FF2B5EF4-FFF2-40B4-BE49-F238E27FC236}">
                <a16:creationId xmlns:a16="http://schemas.microsoft.com/office/drawing/2014/main" id="{B0B886CD-7C3D-4609-B3AC-91DF0A41FC47}"/>
              </a:ext>
            </a:extLst>
          </p:cNvPr>
          <p:cNvSpPr/>
          <p:nvPr/>
        </p:nvSpPr>
        <p:spPr>
          <a:xfrm>
            <a:off x="430560" y="1542130"/>
            <a:ext cx="9433048" cy="2304256"/>
          </a:xfrm>
          <a:prstGeom prst="roundRect">
            <a:avLst>
              <a:gd name="adj" fmla="val 13764"/>
            </a:avLst>
          </a:prstGeom>
          <a:solidFill>
            <a:schemeClr val="accent1">
              <a:lumMod val="20000"/>
              <a:lumOff val="80000"/>
            </a:schemeClr>
          </a:solidFill>
          <a:ln w="57150">
            <a:solidFill>
              <a:schemeClr val="accent5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400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F4D59BC-4EB1-46AD-9E1F-41939028D9EA}"/>
              </a:ext>
            </a:extLst>
          </p:cNvPr>
          <p:cNvSpPr txBox="1"/>
          <p:nvPr/>
        </p:nvSpPr>
        <p:spPr>
          <a:xfrm>
            <a:off x="6225543" y="1655881"/>
            <a:ext cx="156966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5400" dirty="0">
                <a:solidFill>
                  <a:srgbClr val="FF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金利</a:t>
            </a:r>
            <a:endParaRPr kumimoji="1" lang="ja-JP" altLang="en-US" sz="5400" dirty="0">
              <a:solidFill>
                <a:srgbClr val="FF0000"/>
              </a:solidFill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B908A600-FF45-4870-A085-203E3E76E136}"/>
              </a:ext>
            </a:extLst>
          </p:cNvPr>
          <p:cNvSpPr txBox="1"/>
          <p:nvPr/>
        </p:nvSpPr>
        <p:spPr>
          <a:xfrm>
            <a:off x="3669757" y="2658862"/>
            <a:ext cx="29546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5400" dirty="0">
                <a:solidFill>
                  <a:srgbClr val="FF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借入期間</a:t>
            </a:r>
            <a:endParaRPr kumimoji="1" lang="ja-JP" altLang="en-US" sz="5400" dirty="0">
              <a:solidFill>
                <a:srgbClr val="FF0000"/>
              </a:solidFill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</p:txBody>
      </p:sp>
      <p:grpSp>
        <p:nvGrpSpPr>
          <p:cNvPr id="10" name="グループ化 9"/>
          <p:cNvGrpSpPr/>
          <p:nvPr/>
        </p:nvGrpSpPr>
        <p:grpSpPr>
          <a:xfrm>
            <a:off x="640582" y="1749421"/>
            <a:ext cx="8863484" cy="1933192"/>
            <a:chOff x="640582" y="1749421"/>
            <a:chExt cx="8863484" cy="1933192"/>
          </a:xfrm>
        </p:grpSpPr>
        <p:grpSp>
          <p:nvGrpSpPr>
            <p:cNvPr id="5" name="グループ化 4"/>
            <p:cNvGrpSpPr/>
            <p:nvPr/>
          </p:nvGrpSpPr>
          <p:grpSpPr>
            <a:xfrm>
              <a:off x="640582" y="1749421"/>
              <a:ext cx="8863484" cy="1933192"/>
              <a:chOff x="539861" y="1746086"/>
              <a:chExt cx="8863484" cy="1933192"/>
            </a:xfrm>
          </p:grpSpPr>
          <p:sp>
            <p:nvSpPr>
              <p:cNvPr id="15" name="テキスト ボックス 14">
                <a:extLst>
                  <a:ext uri="{FF2B5EF4-FFF2-40B4-BE49-F238E27FC236}">
                    <a16:creationId xmlns:a16="http://schemas.microsoft.com/office/drawing/2014/main" id="{4C6850AF-F49A-4D78-A71B-A9BFA81E52B3}"/>
                  </a:ext>
                </a:extLst>
              </p:cNvPr>
              <p:cNvSpPr txBox="1"/>
              <p:nvPr/>
            </p:nvSpPr>
            <p:spPr>
              <a:xfrm>
                <a:off x="539861" y="1746086"/>
                <a:ext cx="6556207" cy="83099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ja-JP" sz="4800" dirty="0">
                    <a:effectLst/>
                    <a:latin typeface="HGP創英角ｺﾞｼｯｸUB" panose="020B0A00000000000000" pitchFamily="50" charset="-128"/>
                    <a:ea typeface="HGP創英角ｺﾞｼｯｸUB" panose="020B0A00000000000000" pitchFamily="50" charset="-128"/>
                    <a:cs typeface="Times New Roman" panose="02020603050405020304" pitchFamily="18" charset="0"/>
                  </a:rPr>
                  <a:t>借りた金額</a:t>
                </a:r>
                <a:r>
                  <a:rPr lang="en-US" altLang="ja-JP" sz="4800" dirty="0">
                    <a:latin typeface="HGP創英角ｺﾞｼｯｸUB" panose="020B0A00000000000000" pitchFamily="50" charset="-128"/>
                    <a:ea typeface="HGP創英角ｺﾞｼｯｸUB" panose="020B0A00000000000000" pitchFamily="50" charset="-128"/>
                    <a:cs typeface="Times New Roman" panose="02020603050405020304" pitchFamily="18" charset="0"/>
                  </a:rPr>
                  <a:t>(</a:t>
                </a:r>
                <a:r>
                  <a:rPr lang="ja-JP" altLang="en-US" sz="4800" dirty="0">
                    <a:latin typeface="HGP創英角ｺﾞｼｯｸUB" panose="020B0A00000000000000" pitchFamily="50" charset="-128"/>
                    <a:ea typeface="HGP創英角ｺﾞｼｯｸUB" panose="020B0A00000000000000" pitchFamily="50" charset="-128"/>
                    <a:cs typeface="Times New Roman" panose="02020603050405020304" pitchFamily="18" charset="0"/>
                  </a:rPr>
                  <a:t>元金</a:t>
                </a:r>
                <a:r>
                  <a:rPr lang="en-US" altLang="ja-JP" sz="4800" dirty="0">
                    <a:latin typeface="HGP創英角ｺﾞｼｯｸUB" panose="020B0A00000000000000" pitchFamily="50" charset="-128"/>
                    <a:ea typeface="HGP創英角ｺﾞｼｯｸUB" panose="020B0A00000000000000" pitchFamily="50" charset="-128"/>
                    <a:cs typeface="Times New Roman" panose="02020603050405020304" pitchFamily="18" charset="0"/>
                  </a:rPr>
                  <a:t>)</a:t>
                </a:r>
                <a:endParaRPr lang="ja-JP" altLang="en-US" sz="4800" dirty="0">
                  <a:latin typeface="HGP創英角ｺﾞｼｯｸUB" panose="020B0A00000000000000" pitchFamily="50" charset="-128"/>
                  <a:ea typeface="HGP創英角ｺﾞｼｯｸUB" panose="020B0A00000000000000" pitchFamily="50" charset="-128"/>
                </a:endParaRPr>
              </a:p>
            </p:txBody>
          </p:sp>
          <p:sp>
            <p:nvSpPr>
              <p:cNvPr id="16" name="乗算記号 15">
                <a:extLst>
                  <a:ext uri="{FF2B5EF4-FFF2-40B4-BE49-F238E27FC236}">
                    <a16:creationId xmlns:a16="http://schemas.microsoft.com/office/drawing/2014/main" id="{01F6356D-080A-45A2-8962-AF2F8D3C7970}"/>
                  </a:ext>
                </a:extLst>
              </p:cNvPr>
              <p:cNvSpPr/>
              <p:nvPr/>
            </p:nvSpPr>
            <p:spPr>
              <a:xfrm>
                <a:off x="5147085" y="1857003"/>
                <a:ext cx="660177" cy="720080"/>
              </a:xfrm>
              <a:prstGeom prst="mathMultiply">
                <a:avLst>
                  <a:gd name="adj1" fmla="val 14105"/>
                </a:avLst>
              </a:prstGeom>
              <a:ln w="57150">
                <a:noFill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4400"/>
              </a:p>
            </p:txBody>
          </p:sp>
          <p:sp>
            <p:nvSpPr>
              <p:cNvPr id="18" name="テキスト ボックス 17">
                <a:extLst>
                  <a:ext uri="{FF2B5EF4-FFF2-40B4-BE49-F238E27FC236}">
                    <a16:creationId xmlns:a16="http://schemas.microsoft.com/office/drawing/2014/main" id="{6A20D039-37A2-41ED-8E4F-A14162C4B7A9}"/>
                  </a:ext>
                </a:extLst>
              </p:cNvPr>
              <p:cNvSpPr txBox="1"/>
              <p:nvPr/>
            </p:nvSpPr>
            <p:spPr>
              <a:xfrm>
                <a:off x="5874177" y="1884830"/>
                <a:ext cx="2862064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ja-JP" sz="4400" u="sng" dirty="0">
                    <a:effectLst/>
                    <a:ea typeface="HGMaruGothicMPRO" panose="020F0400000000000000" pitchFamily="50" charset="-128"/>
                    <a:cs typeface="Times New Roman" panose="02020603050405020304" pitchFamily="18" charset="0"/>
                  </a:rPr>
                  <a:t>　　　</a:t>
                </a:r>
                <a:endParaRPr lang="ja-JP" altLang="en-US" sz="4400" dirty="0">
                  <a:solidFill>
                    <a:schemeClr val="accent1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19" name="テキスト ボックス 18">
                <a:extLst>
                  <a:ext uri="{FF2B5EF4-FFF2-40B4-BE49-F238E27FC236}">
                    <a16:creationId xmlns:a16="http://schemas.microsoft.com/office/drawing/2014/main" id="{5C1CFBAB-B59B-47EC-95C5-6539859B317B}"/>
                  </a:ext>
                </a:extLst>
              </p:cNvPr>
              <p:cNvSpPr txBox="1"/>
              <p:nvPr/>
            </p:nvSpPr>
            <p:spPr>
              <a:xfrm>
                <a:off x="3507617" y="2909837"/>
                <a:ext cx="3696619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ja-JP" sz="4400" u="sng" dirty="0">
                    <a:effectLst/>
                    <a:ea typeface="HGMaruGothicMPRO" panose="020F0400000000000000" pitchFamily="50" charset="-128"/>
                    <a:cs typeface="Times New Roman" panose="02020603050405020304" pitchFamily="18" charset="0"/>
                  </a:rPr>
                  <a:t>　</a:t>
                </a:r>
                <a:r>
                  <a:rPr lang="ja-JP" altLang="en-US" sz="4400" u="sng" dirty="0">
                    <a:effectLst/>
                    <a:ea typeface="HGMaruGothicMPRO" panose="020F0400000000000000" pitchFamily="50" charset="-128"/>
                    <a:cs typeface="Times New Roman" panose="02020603050405020304" pitchFamily="18" charset="0"/>
                  </a:rPr>
                  <a:t>　　</a:t>
                </a:r>
                <a:r>
                  <a:rPr lang="ja-JP" altLang="ja-JP" sz="4400" u="sng" dirty="0">
                    <a:effectLst/>
                    <a:ea typeface="HGMaruGothicMPRO" panose="020F0400000000000000" pitchFamily="50" charset="-128"/>
                    <a:cs typeface="Times New Roman" panose="02020603050405020304" pitchFamily="18" charset="0"/>
                  </a:rPr>
                  <a:t>　　</a:t>
                </a:r>
                <a:r>
                  <a:rPr lang="ja-JP" altLang="en-US" sz="4400" u="sng" dirty="0">
                    <a:effectLst/>
                    <a:ea typeface="HGMaruGothicMPRO" panose="020F0400000000000000" pitchFamily="50" charset="-128"/>
                    <a:cs typeface="Times New Roman" panose="02020603050405020304" pitchFamily="18" charset="0"/>
                  </a:rPr>
                  <a:t>　</a:t>
                </a:r>
                <a:endParaRPr lang="ja-JP" altLang="en-US" sz="4400" dirty="0">
                  <a:solidFill>
                    <a:schemeClr val="accent1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20" name="次の値と等しい 16">
                <a:extLst>
                  <a:ext uri="{FF2B5EF4-FFF2-40B4-BE49-F238E27FC236}">
                    <a16:creationId xmlns:a16="http://schemas.microsoft.com/office/drawing/2014/main" id="{C70831FA-D35A-47C2-BD53-ECC964E0FBE1}"/>
                  </a:ext>
                </a:extLst>
              </p:cNvPr>
              <p:cNvSpPr/>
              <p:nvPr/>
            </p:nvSpPr>
            <p:spPr>
              <a:xfrm>
                <a:off x="6625395" y="3005487"/>
                <a:ext cx="647760" cy="362597"/>
              </a:xfrm>
              <a:prstGeom prst="mathEqual">
                <a:avLst>
                  <a:gd name="adj1" fmla="val 15098"/>
                  <a:gd name="adj2" fmla="val 24394"/>
                </a:avLst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4400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テキスト ボックス 20">
                <a:extLst>
                  <a:ext uri="{FF2B5EF4-FFF2-40B4-BE49-F238E27FC236}">
                    <a16:creationId xmlns:a16="http://schemas.microsoft.com/office/drawing/2014/main" id="{2F8C4A3D-8D2D-484A-8053-2487DD96ED6A}"/>
                  </a:ext>
                </a:extLst>
              </p:cNvPr>
              <p:cNvSpPr txBox="1"/>
              <p:nvPr/>
            </p:nvSpPr>
            <p:spPr>
              <a:xfrm>
                <a:off x="7305209" y="2655527"/>
                <a:ext cx="2098136" cy="92333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ja-JP" altLang="ja-JP" sz="5400" dirty="0">
                    <a:effectLst/>
                    <a:latin typeface="HGP創英角ｺﾞｼｯｸUB" panose="020B0A00000000000000" pitchFamily="50" charset="-128"/>
                    <a:ea typeface="HGP創英角ｺﾞｼｯｸUB" panose="020B0A00000000000000" pitchFamily="50" charset="-128"/>
                    <a:cs typeface="Times New Roman" panose="02020603050405020304" pitchFamily="18" charset="0"/>
                  </a:rPr>
                  <a:t>利息</a:t>
                </a:r>
                <a:endParaRPr lang="ja-JP" altLang="en-US" sz="5400" dirty="0">
                  <a:latin typeface="HGP創英角ｺﾞｼｯｸUB" panose="020B0A00000000000000" pitchFamily="50" charset="-128"/>
                  <a:ea typeface="HGP創英角ｺﾞｼｯｸUB" panose="020B0A00000000000000" pitchFamily="50" charset="-128"/>
                </a:endParaRPr>
              </a:p>
            </p:txBody>
          </p:sp>
          <p:sp>
            <p:nvSpPr>
              <p:cNvPr id="24" name="乗算記号 23">
                <a:extLst>
                  <a:ext uri="{FF2B5EF4-FFF2-40B4-BE49-F238E27FC236}">
                    <a16:creationId xmlns:a16="http://schemas.microsoft.com/office/drawing/2014/main" id="{01F6356D-080A-45A2-8962-AF2F8D3C7970}"/>
                  </a:ext>
                </a:extLst>
              </p:cNvPr>
              <p:cNvSpPr/>
              <p:nvPr/>
            </p:nvSpPr>
            <p:spPr>
              <a:xfrm>
                <a:off x="2981336" y="2874553"/>
                <a:ext cx="660177" cy="720080"/>
              </a:xfrm>
              <a:prstGeom prst="mathMultiply">
                <a:avLst>
                  <a:gd name="adj1" fmla="val 14105"/>
                </a:avLst>
              </a:prstGeom>
              <a:ln w="57150">
                <a:noFill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4400"/>
              </a:p>
            </p:txBody>
          </p:sp>
        </p:grpSp>
        <p:cxnSp>
          <p:nvCxnSpPr>
            <p:cNvPr id="7" name="直線コネクタ 6"/>
            <p:cNvCxnSpPr/>
            <p:nvPr/>
          </p:nvCxnSpPr>
          <p:spPr>
            <a:xfrm>
              <a:off x="5974898" y="2556033"/>
              <a:ext cx="2052337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>
              <a:off x="3742234" y="3585503"/>
              <a:ext cx="2983882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99390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9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9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9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8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22" grpId="0"/>
      <p:bldP spid="2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/>
          <p:cNvGrpSpPr/>
          <p:nvPr/>
        </p:nvGrpSpPr>
        <p:grpSpPr>
          <a:xfrm>
            <a:off x="687512" y="119584"/>
            <a:ext cx="2725090" cy="1009724"/>
            <a:chOff x="687512" y="119584"/>
            <a:chExt cx="2725090" cy="1009724"/>
          </a:xfrm>
        </p:grpSpPr>
        <p:sp>
          <p:nvSpPr>
            <p:cNvPr id="12" name="円/楕円 11"/>
            <p:cNvSpPr/>
            <p:nvPr/>
          </p:nvSpPr>
          <p:spPr>
            <a:xfrm>
              <a:off x="1299580" y="119584"/>
              <a:ext cx="792088" cy="792088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6" name="円/楕円 5"/>
            <p:cNvSpPr/>
            <p:nvPr/>
          </p:nvSpPr>
          <p:spPr>
            <a:xfrm>
              <a:off x="687512" y="121196"/>
              <a:ext cx="1008112" cy="1008112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4" name="テキスト ボックス 3"/>
            <p:cNvSpPr txBox="1"/>
            <p:nvPr/>
          </p:nvSpPr>
          <p:spPr>
            <a:xfrm>
              <a:off x="1347613" y="362851"/>
              <a:ext cx="206498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8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お金を借りる</a:t>
              </a: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831528" y="3020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36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Ⅲ</a:t>
              </a:r>
              <a:endParaRPr lang="ja-JP" altLang="en-US" sz="36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26" name="テキスト ボックス 25"/>
          <p:cNvSpPr txBox="1"/>
          <p:nvPr/>
        </p:nvSpPr>
        <p:spPr>
          <a:xfrm>
            <a:off x="1640595" y="1127726"/>
            <a:ext cx="811632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4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お金を借りる時の</a:t>
            </a:r>
            <a:r>
              <a:rPr lang="ja-JP" altLang="ja-JP" sz="44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金利は</a:t>
            </a:r>
            <a:r>
              <a:rPr lang="ja-JP" altLang="en-US" sz="44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、</a:t>
            </a:r>
            <a:endParaRPr lang="en-US" altLang="ja-JP" sz="4400" dirty="0">
              <a:latin typeface="HGP創英角ｺﾞｼｯｸUB" panose="020B0A00000000000000" pitchFamily="50" charset="-128"/>
              <a:ea typeface="HGP創英角ｺﾞｼｯｸUB" panose="020B0A00000000000000" pitchFamily="50" charset="-128"/>
              <a:cs typeface="Times New Roman" panose="02020603050405020304" pitchFamily="18" charset="0"/>
            </a:endParaRPr>
          </a:p>
          <a:p>
            <a:r>
              <a:rPr lang="ja-JP" altLang="en-US" sz="44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　　　　　　　　</a:t>
            </a:r>
            <a:r>
              <a:rPr lang="ja-JP" altLang="ja-JP" sz="44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どうやって決まるの？</a:t>
            </a:r>
            <a:endParaRPr lang="ja-JP" altLang="en-US" sz="4400" dirty="0"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71488" y="2752140"/>
            <a:ext cx="1005916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400" dirty="0">
                <a:ln w="12700"/>
                <a:solidFill>
                  <a:srgbClr val="C0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●</a:t>
            </a:r>
            <a:r>
              <a:rPr lang="ja-JP" altLang="ja-JP" sz="44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信用が</a:t>
            </a:r>
            <a:r>
              <a:rPr lang="ja-JP" altLang="en-US" sz="4400" u="sng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　　　　</a:t>
            </a:r>
            <a:r>
              <a:rPr lang="ja-JP" altLang="ja-JP" sz="44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ければ、</a:t>
            </a:r>
            <a:endParaRPr lang="en-US" altLang="ja-JP" sz="4400" dirty="0">
              <a:latin typeface="HGP創英角ｺﾞｼｯｸUB" panose="020B0A00000000000000" pitchFamily="50" charset="-128"/>
              <a:ea typeface="HGP創英角ｺﾞｼｯｸUB" panose="020B0A00000000000000" pitchFamily="50" charset="-128"/>
              <a:cs typeface="Times New Roman" panose="02020603050405020304" pitchFamily="18" charset="0"/>
            </a:endParaRPr>
          </a:p>
          <a:p>
            <a:r>
              <a:rPr lang="ja-JP" altLang="en-US" sz="44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　 </a:t>
            </a:r>
            <a:r>
              <a:rPr lang="ja-JP" altLang="ja-JP" sz="44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返済が行われな</a:t>
            </a:r>
            <a:r>
              <a:rPr lang="ja-JP" altLang="en-US" sz="44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い</a:t>
            </a:r>
            <a:r>
              <a:rPr lang="ja-JP" altLang="ja-JP" sz="44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可能性</a:t>
            </a:r>
            <a:r>
              <a:rPr lang="ja-JP" altLang="en-US" sz="44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が低いので</a:t>
            </a:r>
            <a:r>
              <a:rPr lang="ja-JP" altLang="ja-JP" sz="44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、</a:t>
            </a:r>
            <a:endParaRPr lang="en-US" altLang="ja-JP" sz="4400" dirty="0">
              <a:latin typeface="HGP創英角ｺﾞｼｯｸUB" panose="020B0A00000000000000" pitchFamily="50" charset="-128"/>
              <a:ea typeface="HGP創英角ｺﾞｼｯｸUB" panose="020B0A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40EBA1F-D60B-410C-A4E5-BD39541608F8}"/>
              </a:ext>
            </a:extLst>
          </p:cNvPr>
          <p:cNvSpPr txBox="1"/>
          <p:nvPr/>
        </p:nvSpPr>
        <p:spPr>
          <a:xfrm>
            <a:off x="3063776" y="2574276"/>
            <a:ext cx="87716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5400" dirty="0">
                <a:solidFill>
                  <a:srgbClr val="FF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高</a:t>
            </a:r>
            <a:endParaRPr kumimoji="1" lang="ja-JP" altLang="en-US" sz="5400" dirty="0">
              <a:solidFill>
                <a:srgbClr val="FF0000"/>
              </a:solidFill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C243D151-959B-4ED1-833F-E166ADB81543}"/>
              </a:ext>
            </a:extLst>
          </p:cNvPr>
          <p:cNvSpPr txBox="1"/>
          <p:nvPr/>
        </p:nvSpPr>
        <p:spPr>
          <a:xfrm>
            <a:off x="3063776" y="4153644"/>
            <a:ext cx="87716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5400" dirty="0">
                <a:solidFill>
                  <a:schemeClr val="accent1">
                    <a:lumMod val="75000"/>
                  </a:schemeClr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低</a:t>
            </a:r>
            <a:endParaRPr kumimoji="1" lang="ja-JP" altLang="en-US" sz="5400" dirty="0">
              <a:solidFill>
                <a:schemeClr val="accent1">
                  <a:lumMod val="75000"/>
                </a:schemeClr>
              </a:solidFill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507CC5FC-4D80-4D03-B9D4-5C8A9A921C48}"/>
              </a:ext>
            </a:extLst>
          </p:cNvPr>
          <p:cNvSpPr txBox="1"/>
          <p:nvPr/>
        </p:nvSpPr>
        <p:spPr>
          <a:xfrm>
            <a:off x="1047552" y="4376554"/>
            <a:ext cx="6984776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ja-JP" sz="4400" dirty="0">
                <a:effectLst/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金利は</a:t>
            </a:r>
            <a:r>
              <a:rPr lang="ja-JP" altLang="ja-JP" sz="4400" u="sng" dirty="0">
                <a:effectLst/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　　　　</a:t>
            </a:r>
            <a:r>
              <a:rPr lang="ja-JP" altLang="ja-JP" sz="4400" dirty="0">
                <a:effectLst/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めに設定される</a:t>
            </a:r>
            <a:r>
              <a:rPr lang="ja-JP" altLang="en-US" sz="4400" dirty="0">
                <a:effectLst/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。</a:t>
            </a:r>
            <a:endParaRPr lang="ja-JP" altLang="en-US" sz="4400" dirty="0"/>
          </a:p>
        </p:txBody>
      </p:sp>
      <p:grpSp>
        <p:nvGrpSpPr>
          <p:cNvPr id="17" name="グループ化 16"/>
          <p:cNvGrpSpPr/>
          <p:nvPr/>
        </p:nvGrpSpPr>
        <p:grpSpPr>
          <a:xfrm>
            <a:off x="397752" y="1218183"/>
            <a:ext cx="1093439" cy="831946"/>
            <a:chOff x="566180" y="820550"/>
            <a:chExt cx="1093439" cy="831946"/>
          </a:xfrm>
        </p:grpSpPr>
        <p:sp>
          <p:nvSpPr>
            <p:cNvPr id="18" name="角丸四角形 17"/>
            <p:cNvSpPr/>
            <p:nvPr/>
          </p:nvSpPr>
          <p:spPr>
            <a:xfrm>
              <a:off x="566180" y="906092"/>
              <a:ext cx="1093439" cy="7464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テキスト ボックス 18"/>
            <p:cNvSpPr txBox="1"/>
            <p:nvPr/>
          </p:nvSpPr>
          <p:spPr>
            <a:xfrm>
              <a:off x="617929" y="820550"/>
              <a:ext cx="992579" cy="830997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kumimoji="1" lang="en-US" altLang="ja-JP" sz="4800" b="1" dirty="0">
                  <a:solidFill>
                    <a:schemeClr val="accent4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Q7</a:t>
              </a:r>
              <a:endParaRPr kumimoji="1" lang="ja-JP" altLang="en-US" sz="4800" b="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69166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13" grpId="0"/>
      <p:bldP spid="14" grpId="0"/>
      <p:bldP spid="15" grpId="0"/>
      <p:bldP spid="1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/>
          <p:cNvGrpSpPr/>
          <p:nvPr/>
        </p:nvGrpSpPr>
        <p:grpSpPr>
          <a:xfrm>
            <a:off x="687512" y="119584"/>
            <a:ext cx="2725090" cy="1009724"/>
            <a:chOff x="687512" y="119584"/>
            <a:chExt cx="2725090" cy="1009724"/>
          </a:xfrm>
        </p:grpSpPr>
        <p:sp>
          <p:nvSpPr>
            <p:cNvPr id="12" name="円/楕円 11"/>
            <p:cNvSpPr/>
            <p:nvPr/>
          </p:nvSpPr>
          <p:spPr>
            <a:xfrm>
              <a:off x="1299580" y="119584"/>
              <a:ext cx="792088" cy="792088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6" name="円/楕円 5"/>
            <p:cNvSpPr/>
            <p:nvPr/>
          </p:nvSpPr>
          <p:spPr>
            <a:xfrm>
              <a:off x="687512" y="121196"/>
              <a:ext cx="1008112" cy="1008112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4" name="テキスト ボックス 3"/>
            <p:cNvSpPr txBox="1"/>
            <p:nvPr/>
          </p:nvSpPr>
          <p:spPr>
            <a:xfrm>
              <a:off x="1347613" y="362851"/>
              <a:ext cx="206498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8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お金を借りる</a:t>
              </a: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831528" y="3020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36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Ⅲ</a:t>
              </a:r>
              <a:endParaRPr lang="ja-JP" altLang="en-US" sz="36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26" name="テキスト ボックス 25"/>
          <p:cNvSpPr txBox="1"/>
          <p:nvPr/>
        </p:nvSpPr>
        <p:spPr>
          <a:xfrm>
            <a:off x="1640595" y="1127726"/>
            <a:ext cx="811632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4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お金を借りる時の</a:t>
            </a:r>
            <a:r>
              <a:rPr lang="ja-JP" altLang="ja-JP" sz="44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金利は</a:t>
            </a:r>
            <a:r>
              <a:rPr lang="ja-JP" altLang="en-US" sz="44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、</a:t>
            </a:r>
            <a:endParaRPr lang="en-US" altLang="ja-JP" sz="4400" dirty="0">
              <a:latin typeface="HGP創英角ｺﾞｼｯｸUB" panose="020B0A00000000000000" pitchFamily="50" charset="-128"/>
              <a:ea typeface="HGP創英角ｺﾞｼｯｸUB" panose="020B0A00000000000000" pitchFamily="50" charset="-128"/>
              <a:cs typeface="Times New Roman" panose="02020603050405020304" pitchFamily="18" charset="0"/>
            </a:endParaRPr>
          </a:p>
          <a:p>
            <a:r>
              <a:rPr lang="ja-JP" altLang="en-US" sz="44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　　　　　　　　</a:t>
            </a:r>
            <a:r>
              <a:rPr lang="ja-JP" altLang="ja-JP" sz="44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どうやって決まるの？</a:t>
            </a:r>
            <a:endParaRPr lang="ja-JP" altLang="en-US" sz="4400" dirty="0"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71488" y="2752140"/>
            <a:ext cx="9618339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400" dirty="0">
                <a:ln w="12700"/>
                <a:solidFill>
                  <a:srgbClr val="C0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●</a:t>
            </a:r>
            <a:r>
              <a:rPr lang="ja-JP" altLang="ja-JP" sz="44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信用が</a:t>
            </a:r>
            <a:r>
              <a:rPr lang="ja-JP" altLang="en-US" sz="4400" u="sng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　　　　</a:t>
            </a:r>
            <a:r>
              <a:rPr lang="ja-JP" altLang="ja-JP" sz="44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ければ、</a:t>
            </a:r>
            <a:endParaRPr lang="en-US" altLang="ja-JP" sz="4400" dirty="0">
              <a:latin typeface="HGP創英角ｺﾞｼｯｸUB" panose="020B0A00000000000000" pitchFamily="50" charset="-128"/>
              <a:ea typeface="HGP創英角ｺﾞｼｯｸUB" panose="020B0A00000000000000" pitchFamily="50" charset="-128"/>
              <a:cs typeface="Times New Roman" panose="02020603050405020304" pitchFamily="18" charset="0"/>
            </a:endParaRPr>
          </a:p>
          <a:p>
            <a:r>
              <a:rPr lang="ja-JP" altLang="en-US" sz="44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　 </a:t>
            </a:r>
            <a:r>
              <a:rPr lang="ja-JP" altLang="ja-JP" sz="44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返済が行われな</a:t>
            </a:r>
            <a:r>
              <a:rPr lang="ja-JP" altLang="en-US" sz="44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い</a:t>
            </a:r>
            <a:r>
              <a:rPr lang="ja-JP" altLang="ja-JP" sz="44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可能性</a:t>
            </a:r>
            <a:r>
              <a:rPr lang="ja-JP" altLang="en-US" sz="44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を想定して</a:t>
            </a:r>
            <a:r>
              <a:rPr lang="ja-JP" altLang="ja-JP" sz="44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、</a:t>
            </a:r>
            <a:endParaRPr lang="en-US" altLang="ja-JP" sz="4400" dirty="0">
              <a:latin typeface="HGP創英角ｺﾞｼｯｸUB" panose="020B0A00000000000000" pitchFamily="50" charset="-128"/>
              <a:ea typeface="HGP創英角ｺﾞｼｯｸUB" panose="020B0A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40EBA1F-D60B-410C-A4E5-BD39541608F8}"/>
              </a:ext>
            </a:extLst>
          </p:cNvPr>
          <p:cNvSpPr txBox="1"/>
          <p:nvPr/>
        </p:nvSpPr>
        <p:spPr>
          <a:xfrm>
            <a:off x="3063775" y="4153644"/>
            <a:ext cx="87716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5400" dirty="0">
                <a:solidFill>
                  <a:srgbClr val="FF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高</a:t>
            </a:r>
            <a:endParaRPr kumimoji="1" lang="ja-JP" altLang="en-US" sz="5400" dirty="0">
              <a:solidFill>
                <a:srgbClr val="FF0000"/>
              </a:solidFill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C243D151-959B-4ED1-833F-E166ADB81543}"/>
              </a:ext>
            </a:extLst>
          </p:cNvPr>
          <p:cNvSpPr txBox="1"/>
          <p:nvPr/>
        </p:nvSpPr>
        <p:spPr>
          <a:xfrm>
            <a:off x="3063776" y="2574276"/>
            <a:ext cx="87716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5400" dirty="0">
                <a:solidFill>
                  <a:schemeClr val="accent1">
                    <a:lumMod val="75000"/>
                  </a:schemeClr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低</a:t>
            </a:r>
            <a:endParaRPr kumimoji="1" lang="ja-JP" altLang="en-US" sz="5400" dirty="0">
              <a:solidFill>
                <a:schemeClr val="accent1">
                  <a:lumMod val="75000"/>
                </a:schemeClr>
              </a:solidFill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507CC5FC-4D80-4D03-B9D4-5C8A9A921C48}"/>
              </a:ext>
            </a:extLst>
          </p:cNvPr>
          <p:cNvSpPr txBox="1"/>
          <p:nvPr/>
        </p:nvSpPr>
        <p:spPr>
          <a:xfrm>
            <a:off x="1047552" y="4376554"/>
            <a:ext cx="6984776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ja-JP" sz="4400" dirty="0">
                <a:effectLst/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金利は</a:t>
            </a:r>
            <a:r>
              <a:rPr lang="ja-JP" altLang="ja-JP" sz="4400" u="sng" dirty="0">
                <a:effectLst/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　　　　</a:t>
            </a:r>
            <a:r>
              <a:rPr lang="ja-JP" altLang="ja-JP" sz="4400" dirty="0">
                <a:effectLst/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めに設定される</a:t>
            </a:r>
            <a:r>
              <a:rPr lang="ja-JP" altLang="en-US" sz="4400" dirty="0">
                <a:effectLst/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。</a:t>
            </a:r>
            <a:endParaRPr lang="ja-JP" altLang="en-US" sz="4400" dirty="0"/>
          </a:p>
        </p:txBody>
      </p:sp>
      <p:grpSp>
        <p:nvGrpSpPr>
          <p:cNvPr id="17" name="グループ化 16"/>
          <p:cNvGrpSpPr/>
          <p:nvPr/>
        </p:nvGrpSpPr>
        <p:grpSpPr>
          <a:xfrm>
            <a:off x="397752" y="1218183"/>
            <a:ext cx="1093439" cy="831946"/>
            <a:chOff x="566180" y="820550"/>
            <a:chExt cx="1093439" cy="831946"/>
          </a:xfrm>
        </p:grpSpPr>
        <p:sp>
          <p:nvSpPr>
            <p:cNvPr id="18" name="角丸四角形 17"/>
            <p:cNvSpPr/>
            <p:nvPr/>
          </p:nvSpPr>
          <p:spPr>
            <a:xfrm>
              <a:off x="566180" y="906092"/>
              <a:ext cx="1093439" cy="7464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テキスト ボックス 18"/>
            <p:cNvSpPr txBox="1"/>
            <p:nvPr/>
          </p:nvSpPr>
          <p:spPr>
            <a:xfrm>
              <a:off x="617929" y="820550"/>
              <a:ext cx="992579" cy="830997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kumimoji="1" lang="en-US" altLang="ja-JP" sz="4800" b="1" dirty="0">
                  <a:solidFill>
                    <a:schemeClr val="accent4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Q7</a:t>
              </a:r>
              <a:endParaRPr kumimoji="1" lang="ja-JP" altLang="en-US" sz="4800" b="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2896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角丸四角形 13"/>
          <p:cNvSpPr/>
          <p:nvPr/>
        </p:nvSpPr>
        <p:spPr>
          <a:xfrm>
            <a:off x="543496" y="1561356"/>
            <a:ext cx="9001000" cy="2376264"/>
          </a:xfrm>
          <a:prstGeom prst="roundRect">
            <a:avLst>
              <a:gd name="adj" fmla="val 13764"/>
            </a:avLst>
          </a:prstGeom>
          <a:solidFill>
            <a:schemeClr val="accent1">
              <a:lumMod val="20000"/>
              <a:lumOff val="80000"/>
            </a:schemeClr>
          </a:solidFill>
          <a:ln w="57150">
            <a:solidFill>
              <a:schemeClr val="accent5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803636" y="1815457"/>
            <a:ext cx="7531229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400" dirty="0">
                <a:ln w="12700"/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銀行にお金を預けると、</a:t>
            </a:r>
            <a:endParaRPr lang="en-US" altLang="ja-JP" sz="4400" dirty="0">
              <a:ln w="12700"/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  <a:p>
            <a:r>
              <a:rPr lang="ja-JP" altLang="en-US" sz="4400" dirty="0">
                <a:ln w="12700"/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　　　　　どうして利息が付くの</a:t>
            </a:r>
            <a:r>
              <a:rPr lang="ja-JP" altLang="en-US" sz="4000" dirty="0">
                <a:ln w="12700"/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？</a:t>
            </a:r>
          </a:p>
        </p:txBody>
      </p:sp>
      <p:grpSp>
        <p:nvGrpSpPr>
          <p:cNvPr id="8" name="グループ化 7"/>
          <p:cNvGrpSpPr/>
          <p:nvPr/>
        </p:nvGrpSpPr>
        <p:grpSpPr>
          <a:xfrm>
            <a:off x="687512" y="119584"/>
            <a:ext cx="2727615" cy="1009724"/>
            <a:chOff x="687512" y="119584"/>
            <a:chExt cx="2727615" cy="1009724"/>
          </a:xfrm>
        </p:grpSpPr>
        <p:sp>
          <p:nvSpPr>
            <p:cNvPr id="12" name="円/楕円 11"/>
            <p:cNvSpPr/>
            <p:nvPr/>
          </p:nvSpPr>
          <p:spPr>
            <a:xfrm>
              <a:off x="1299580" y="119584"/>
              <a:ext cx="792088" cy="792088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6" name="円/楕円 5"/>
            <p:cNvSpPr/>
            <p:nvPr/>
          </p:nvSpPr>
          <p:spPr>
            <a:xfrm>
              <a:off x="687512" y="121196"/>
              <a:ext cx="1008112" cy="1008112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4" name="テキスト ボックス 3"/>
            <p:cNvSpPr txBox="1"/>
            <p:nvPr/>
          </p:nvSpPr>
          <p:spPr>
            <a:xfrm>
              <a:off x="1263576" y="357271"/>
              <a:ext cx="215155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8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お金を貯める</a:t>
              </a: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831528" y="3020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36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Ⅰ</a:t>
              </a:r>
              <a:endParaRPr lang="ja-JP" altLang="en-US" sz="36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3" name="グループ化 12"/>
          <p:cNvGrpSpPr/>
          <p:nvPr/>
        </p:nvGrpSpPr>
        <p:grpSpPr>
          <a:xfrm>
            <a:off x="687512" y="1778829"/>
            <a:ext cx="1093439" cy="831946"/>
            <a:chOff x="566180" y="820550"/>
            <a:chExt cx="1093439" cy="831946"/>
          </a:xfrm>
        </p:grpSpPr>
        <p:sp>
          <p:nvSpPr>
            <p:cNvPr id="15" name="角丸四角形 14"/>
            <p:cNvSpPr/>
            <p:nvPr/>
          </p:nvSpPr>
          <p:spPr>
            <a:xfrm>
              <a:off x="566180" y="906092"/>
              <a:ext cx="1093439" cy="7464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617929" y="820550"/>
              <a:ext cx="992579" cy="830997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kumimoji="1" lang="en-US" altLang="ja-JP" sz="4800" b="1" dirty="0">
                  <a:solidFill>
                    <a:schemeClr val="accent4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Q1</a:t>
              </a:r>
              <a:endParaRPr kumimoji="1" lang="ja-JP" altLang="en-US" sz="4800" b="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02286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1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1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/>
          <p:cNvGrpSpPr/>
          <p:nvPr/>
        </p:nvGrpSpPr>
        <p:grpSpPr>
          <a:xfrm>
            <a:off x="687512" y="119584"/>
            <a:ext cx="2725090" cy="1009724"/>
            <a:chOff x="687512" y="119584"/>
            <a:chExt cx="2725090" cy="1009724"/>
          </a:xfrm>
        </p:grpSpPr>
        <p:sp>
          <p:nvSpPr>
            <p:cNvPr id="12" name="円/楕円 11"/>
            <p:cNvSpPr/>
            <p:nvPr/>
          </p:nvSpPr>
          <p:spPr>
            <a:xfrm>
              <a:off x="1299580" y="119584"/>
              <a:ext cx="792088" cy="792088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6" name="円/楕円 5"/>
            <p:cNvSpPr/>
            <p:nvPr/>
          </p:nvSpPr>
          <p:spPr>
            <a:xfrm>
              <a:off x="687512" y="121196"/>
              <a:ext cx="1008112" cy="1008112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4" name="テキスト ボックス 3"/>
            <p:cNvSpPr txBox="1"/>
            <p:nvPr/>
          </p:nvSpPr>
          <p:spPr>
            <a:xfrm>
              <a:off x="1347613" y="362851"/>
              <a:ext cx="206498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8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お金を借りる</a:t>
              </a: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831528" y="3020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36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Ⅲ</a:t>
              </a:r>
              <a:endParaRPr lang="ja-JP" altLang="en-US" sz="36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5CF74096-B379-46BC-B2B6-8A94D7692399}"/>
              </a:ext>
            </a:extLst>
          </p:cNvPr>
          <p:cNvSpPr txBox="1"/>
          <p:nvPr/>
        </p:nvSpPr>
        <p:spPr>
          <a:xfrm>
            <a:off x="235744" y="1230627"/>
            <a:ext cx="968851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ja-JP" sz="4800" dirty="0">
                <a:effectLst/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もし、返済できなくなったら…</a:t>
            </a:r>
            <a:endParaRPr lang="ja-JP" altLang="en-US" sz="4800" dirty="0"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E038A0F-1532-4907-AA28-41E611ACDD47}"/>
              </a:ext>
            </a:extLst>
          </p:cNvPr>
          <p:cNvSpPr txBox="1"/>
          <p:nvPr/>
        </p:nvSpPr>
        <p:spPr>
          <a:xfrm>
            <a:off x="450957" y="2136428"/>
            <a:ext cx="866149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4000" dirty="0">
                <a:ln w="12700"/>
                <a:solidFill>
                  <a:srgbClr val="C0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●</a:t>
            </a:r>
            <a:r>
              <a:rPr lang="ja-JP" altLang="ja-JP" sz="4000" dirty="0">
                <a:effectLst/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担保となった財産の差し押さえ</a:t>
            </a:r>
            <a:endParaRPr lang="ja-JP" altLang="en-US" sz="4000" dirty="0"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F52A5148-2249-42F1-9B79-F0E41C34B6A1}"/>
              </a:ext>
            </a:extLst>
          </p:cNvPr>
          <p:cNvSpPr txBox="1"/>
          <p:nvPr/>
        </p:nvSpPr>
        <p:spPr>
          <a:xfrm>
            <a:off x="450957" y="3063672"/>
            <a:ext cx="9813619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4000" dirty="0">
                <a:ln w="12700"/>
                <a:solidFill>
                  <a:srgbClr val="C0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●</a:t>
            </a:r>
            <a:r>
              <a:rPr lang="ja-JP" altLang="ja-JP" sz="4000" dirty="0">
                <a:effectLst/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個人信用情報機関に情報が登録され、</a:t>
            </a:r>
            <a:r>
              <a:rPr lang="ja-JP" altLang="en-US" sz="4000" dirty="0">
                <a:effectLst/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　　　</a:t>
            </a:r>
            <a:endParaRPr lang="en-US" altLang="ja-JP" sz="4000" dirty="0">
              <a:effectLst/>
              <a:latin typeface="HGP創英角ｺﾞｼｯｸUB" panose="020B0A00000000000000" pitchFamily="50" charset="-128"/>
              <a:ea typeface="HGP創英角ｺﾞｼｯｸUB" panose="020B0A00000000000000" pitchFamily="50" charset="-128"/>
              <a:cs typeface="Times New Roman" panose="02020603050405020304" pitchFamily="18" charset="0"/>
            </a:endParaRPr>
          </a:p>
          <a:p>
            <a:r>
              <a:rPr lang="ja-JP" altLang="en-US" sz="40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　　 </a:t>
            </a:r>
            <a:r>
              <a:rPr lang="ja-JP" altLang="ja-JP" sz="4000" dirty="0">
                <a:effectLst/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その後の借</a:t>
            </a:r>
            <a:r>
              <a:rPr lang="ja-JP" altLang="en-US" sz="4000" dirty="0">
                <a:effectLst/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り</a:t>
            </a:r>
            <a:r>
              <a:rPr lang="ja-JP" altLang="ja-JP" sz="4000" dirty="0">
                <a:effectLst/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入</a:t>
            </a:r>
            <a:r>
              <a:rPr lang="ja-JP" altLang="en-US" sz="4000" dirty="0">
                <a:effectLst/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れ</a:t>
            </a:r>
            <a:r>
              <a:rPr lang="ja-JP" altLang="ja-JP" sz="4000" dirty="0">
                <a:effectLst/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が難しくなることも</a:t>
            </a:r>
            <a:endParaRPr lang="ja-JP" altLang="en-US" sz="4000" dirty="0"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7319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1"/>
      <p:bldP spid="18" grpId="0"/>
      <p:bldP spid="19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/>
          <p:cNvGrpSpPr/>
          <p:nvPr/>
        </p:nvGrpSpPr>
        <p:grpSpPr>
          <a:xfrm>
            <a:off x="687512" y="119584"/>
            <a:ext cx="2725090" cy="1009724"/>
            <a:chOff x="687512" y="119584"/>
            <a:chExt cx="2725090" cy="1009724"/>
          </a:xfrm>
        </p:grpSpPr>
        <p:sp>
          <p:nvSpPr>
            <p:cNvPr id="12" name="円/楕円 11"/>
            <p:cNvSpPr/>
            <p:nvPr/>
          </p:nvSpPr>
          <p:spPr>
            <a:xfrm>
              <a:off x="1299580" y="119584"/>
              <a:ext cx="792088" cy="792088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6" name="円/楕円 5"/>
            <p:cNvSpPr/>
            <p:nvPr/>
          </p:nvSpPr>
          <p:spPr>
            <a:xfrm>
              <a:off x="687512" y="121196"/>
              <a:ext cx="1008112" cy="1008112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4" name="テキスト ボックス 3"/>
            <p:cNvSpPr txBox="1"/>
            <p:nvPr/>
          </p:nvSpPr>
          <p:spPr>
            <a:xfrm>
              <a:off x="1347613" y="362851"/>
              <a:ext cx="206498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8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お金を借りる</a:t>
              </a: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831528" y="3020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36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Ⅲ</a:t>
              </a:r>
              <a:endParaRPr lang="ja-JP" altLang="en-US" sz="36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E96E8564-77B5-4FAB-9354-9A206C611AE9}"/>
              </a:ext>
            </a:extLst>
          </p:cNvPr>
          <p:cNvGrpSpPr/>
          <p:nvPr/>
        </p:nvGrpSpPr>
        <p:grpSpPr>
          <a:xfrm>
            <a:off x="831528" y="1310198"/>
            <a:ext cx="8568952" cy="3635535"/>
            <a:chOff x="1187623" y="2785492"/>
            <a:chExt cx="7781883" cy="1766936"/>
          </a:xfrm>
        </p:grpSpPr>
        <p:sp>
          <p:nvSpPr>
            <p:cNvPr id="11" name="角丸四角形 8">
              <a:extLst>
                <a:ext uri="{FF2B5EF4-FFF2-40B4-BE49-F238E27FC236}">
                  <a16:creationId xmlns:a16="http://schemas.microsoft.com/office/drawing/2014/main" id="{2EDEC472-1DC1-4325-A30C-AB3F2BD69130}"/>
                </a:ext>
              </a:extLst>
            </p:cNvPr>
            <p:cNvSpPr/>
            <p:nvPr/>
          </p:nvSpPr>
          <p:spPr>
            <a:xfrm>
              <a:off x="1187623" y="2785492"/>
              <a:ext cx="7781883" cy="1766936"/>
            </a:xfrm>
            <a:prstGeom prst="roundRect">
              <a:avLst>
                <a:gd name="adj" fmla="val 13764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57150">
              <a:solidFill>
                <a:schemeClr val="accent5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EDC209CC-EF22-42CA-BFE2-55DD27067CFB}"/>
                </a:ext>
              </a:extLst>
            </p:cNvPr>
            <p:cNvSpPr txBox="1"/>
            <p:nvPr/>
          </p:nvSpPr>
          <p:spPr>
            <a:xfrm>
              <a:off x="1602514" y="2929508"/>
              <a:ext cx="184731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altLang="ja-JP" sz="4000" dirty="0">
                <a:ln w="12700"/>
                <a:latin typeface="HGP創英角ｺﾞｼｯｸUB" panose="020B0A00000000000000" pitchFamily="50" charset="-128"/>
                <a:ea typeface="HGP創英角ｺﾞｼｯｸUB" panose="020B0A00000000000000" pitchFamily="50" charset="-128"/>
              </a:endParaRPr>
            </a:p>
          </p:txBody>
        </p:sp>
      </p:grp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5B18B56D-79A1-4881-BDEF-256462835D46}"/>
              </a:ext>
            </a:extLst>
          </p:cNvPr>
          <p:cNvSpPr txBox="1"/>
          <p:nvPr/>
        </p:nvSpPr>
        <p:spPr>
          <a:xfrm>
            <a:off x="1191568" y="1572801"/>
            <a:ext cx="4572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ja-JP" sz="4000" dirty="0">
                <a:effectLst/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お金を借りる際には、</a:t>
            </a:r>
            <a:endParaRPr lang="ja-JP" altLang="en-US" sz="3600" dirty="0"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1623616" y="2345618"/>
            <a:ext cx="8242292" cy="2182164"/>
            <a:chOff x="1623616" y="2345618"/>
            <a:chExt cx="8242292" cy="2182164"/>
          </a:xfrm>
        </p:grpSpPr>
        <p:sp>
          <p:nvSpPr>
            <p:cNvPr id="15" name="テキスト ボックス 14">
              <a:extLst>
                <a:ext uri="{FF2B5EF4-FFF2-40B4-BE49-F238E27FC236}">
                  <a16:creationId xmlns:a16="http://schemas.microsoft.com/office/drawing/2014/main" id="{AF3A2D46-D793-49DE-984B-82B1338A0A98}"/>
                </a:ext>
              </a:extLst>
            </p:cNvPr>
            <p:cNvSpPr txBox="1"/>
            <p:nvPr/>
          </p:nvSpPr>
          <p:spPr>
            <a:xfrm>
              <a:off x="1623616" y="2345618"/>
              <a:ext cx="8242292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ja-JP" sz="4000" dirty="0">
                  <a:effectLst/>
                  <a:latin typeface="HGP創英角ｺﾞｼｯｸUB" panose="020B0A00000000000000" pitchFamily="50" charset="-128"/>
                  <a:ea typeface="HGP創英角ｺﾞｼｯｸUB" panose="020B0A00000000000000" pitchFamily="50" charset="-128"/>
                  <a:cs typeface="Times New Roman" panose="02020603050405020304" pitchFamily="18" charset="0"/>
                </a:rPr>
                <a:t>“</a:t>
              </a:r>
              <a:r>
                <a:rPr lang="ja-JP" altLang="ja-JP" sz="4000" u="sng" dirty="0">
                  <a:effectLst/>
                  <a:latin typeface="HGP創英角ｺﾞｼｯｸUB" panose="020B0A00000000000000" pitchFamily="50" charset="-128"/>
                  <a:ea typeface="HGP創英角ｺﾞｼｯｸUB" panose="020B0A00000000000000" pitchFamily="50" charset="-128"/>
                  <a:cs typeface="Times New Roman" panose="02020603050405020304" pitchFamily="18" charset="0"/>
                </a:rPr>
                <a:t>　</a:t>
              </a:r>
              <a:r>
                <a:rPr lang="ja-JP" altLang="en-US" sz="4000" u="sng" dirty="0">
                  <a:effectLst/>
                  <a:latin typeface="HGP創英角ｺﾞｼｯｸUB" panose="020B0A00000000000000" pitchFamily="50" charset="-128"/>
                  <a:ea typeface="HGP創英角ｺﾞｼｯｸUB" panose="020B0A00000000000000" pitchFamily="50" charset="-128"/>
                  <a:cs typeface="Times New Roman" panose="02020603050405020304" pitchFamily="18" charset="0"/>
                </a:rPr>
                <a:t>　　　 </a:t>
              </a:r>
              <a:r>
                <a:rPr lang="ja-JP" altLang="ja-JP" sz="4000" u="sng" dirty="0">
                  <a:effectLst/>
                  <a:latin typeface="HGP創英角ｺﾞｼｯｸUB" panose="020B0A00000000000000" pitchFamily="50" charset="-128"/>
                  <a:ea typeface="HGP創英角ｺﾞｼｯｸUB" panose="020B0A00000000000000" pitchFamily="50" charset="-128"/>
                  <a:cs typeface="Times New Roman" panose="02020603050405020304" pitchFamily="18" charset="0"/>
                </a:rPr>
                <a:t>　　　</a:t>
              </a:r>
              <a:r>
                <a:rPr lang="ja-JP" altLang="en-US" sz="4000" u="sng" dirty="0">
                  <a:effectLst/>
                  <a:latin typeface="HGP創英角ｺﾞｼｯｸUB" panose="020B0A00000000000000" pitchFamily="50" charset="-128"/>
                  <a:ea typeface="HGP創英角ｺﾞｼｯｸUB" panose="020B0A00000000000000" pitchFamily="50" charset="-128"/>
                  <a:cs typeface="Times New Roman" panose="02020603050405020304" pitchFamily="18" charset="0"/>
                </a:rPr>
                <a:t>　</a:t>
              </a:r>
              <a:r>
                <a:rPr lang="ja-JP" altLang="ja-JP" sz="4000" u="sng" dirty="0">
                  <a:effectLst/>
                  <a:latin typeface="HGP創英角ｺﾞｼｯｸUB" panose="020B0A00000000000000" pitchFamily="50" charset="-128"/>
                  <a:ea typeface="HGP創英角ｺﾞｼｯｸUB" panose="020B0A00000000000000" pitchFamily="50" charset="-128"/>
                  <a:cs typeface="Times New Roman" panose="02020603050405020304" pitchFamily="18" charset="0"/>
                </a:rPr>
                <a:t>　　　　　　　　</a:t>
              </a:r>
              <a:r>
                <a:rPr lang="ja-JP" altLang="ja-JP" sz="4000" dirty="0">
                  <a:effectLst/>
                  <a:latin typeface="HGP創英角ｺﾞｼｯｸUB" panose="020B0A00000000000000" pitchFamily="50" charset="-128"/>
                  <a:ea typeface="HGP創英角ｺﾞｼｯｸUB" panose="020B0A00000000000000" pitchFamily="50" charset="-128"/>
                  <a:cs typeface="Times New Roman" panose="02020603050405020304" pitchFamily="18" charset="0"/>
                </a:rPr>
                <a:t>よりも、</a:t>
              </a:r>
              <a:endParaRPr lang="ja-JP" altLang="en-US" sz="36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</a:endParaRPr>
            </a:p>
          </p:txBody>
        </p:sp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0AAB1DD8-87E0-42CF-ADB1-91A9C61D1962}"/>
                </a:ext>
              </a:extLst>
            </p:cNvPr>
            <p:cNvSpPr txBox="1"/>
            <p:nvPr/>
          </p:nvSpPr>
          <p:spPr>
            <a:xfrm>
              <a:off x="2199680" y="3104301"/>
              <a:ext cx="7200800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ja-JP" sz="4000" u="sng" dirty="0">
                  <a:effectLst/>
                  <a:latin typeface="HGP創英角ｺﾞｼｯｸUB" panose="020B0A00000000000000" pitchFamily="50" charset="-128"/>
                  <a:ea typeface="HGP創英角ｺﾞｼｯｸUB" panose="020B0A00000000000000" pitchFamily="50" charset="-128"/>
                  <a:cs typeface="Times New Roman" panose="02020603050405020304" pitchFamily="18" charset="0"/>
                </a:rPr>
                <a:t>　　　　　　　　　　　</a:t>
              </a:r>
              <a:r>
                <a:rPr lang="ja-JP" altLang="en-US" sz="4000" u="sng" dirty="0">
                  <a:effectLst/>
                  <a:latin typeface="HGP創英角ｺﾞｼｯｸUB" panose="020B0A00000000000000" pitchFamily="50" charset="-128"/>
                  <a:ea typeface="HGP創英角ｺﾞｼｯｸUB" panose="020B0A00000000000000" pitchFamily="50" charset="-128"/>
                  <a:cs typeface="Times New Roman" panose="02020603050405020304" pitchFamily="18" charset="0"/>
                </a:rPr>
                <a:t>　</a:t>
              </a:r>
              <a:r>
                <a:rPr lang="ja-JP" altLang="ja-JP" sz="4000" u="sng" dirty="0">
                  <a:effectLst/>
                  <a:latin typeface="HGP創英角ｺﾞｼｯｸUB" panose="020B0A00000000000000" pitchFamily="50" charset="-128"/>
                  <a:ea typeface="HGP創英角ｺﾞｼｯｸUB" panose="020B0A00000000000000" pitchFamily="50" charset="-128"/>
                  <a:cs typeface="Times New Roman" panose="02020603050405020304" pitchFamily="18" charset="0"/>
                </a:rPr>
                <a:t>　　</a:t>
              </a:r>
              <a:r>
                <a:rPr lang="ja-JP" altLang="en-US" sz="4000" u="sng" dirty="0">
                  <a:effectLst/>
                  <a:latin typeface="HGP創英角ｺﾞｼｯｸUB" panose="020B0A00000000000000" pitchFamily="50" charset="-128"/>
                  <a:ea typeface="HGP創英角ｺﾞｼｯｸUB" panose="020B0A00000000000000" pitchFamily="50" charset="-128"/>
                  <a:cs typeface="Times New Roman" panose="02020603050405020304" pitchFamily="18" charset="0"/>
                </a:rPr>
                <a:t>　　　</a:t>
              </a:r>
              <a:r>
                <a:rPr lang="ja-JP" altLang="ja-JP" sz="4000" dirty="0">
                  <a:effectLst/>
                  <a:latin typeface="HGP創英角ｺﾞｼｯｸUB" panose="020B0A00000000000000" pitchFamily="50" charset="-128"/>
                  <a:ea typeface="HGP創英角ｺﾞｼｯｸUB" panose="020B0A00000000000000" pitchFamily="50" charset="-128"/>
                  <a:cs typeface="Times New Roman" panose="02020603050405020304" pitchFamily="18" charset="0"/>
                </a:rPr>
                <a:t>”</a:t>
              </a:r>
              <a:r>
                <a:rPr lang="ja-JP" altLang="en-US" sz="4000" dirty="0">
                  <a:effectLst/>
                  <a:latin typeface="HGP創英角ｺﾞｼｯｸUB" panose="020B0A00000000000000" pitchFamily="50" charset="-128"/>
                  <a:ea typeface="HGP創英角ｺﾞｼｯｸUB" panose="020B0A00000000000000" pitchFamily="50" charset="-128"/>
                  <a:cs typeface="Times New Roman" panose="02020603050405020304" pitchFamily="18" charset="0"/>
                </a:rPr>
                <a:t>の</a:t>
              </a:r>
              <a:endParaRPr lang="ja-JP" altLang="en-US" sz="36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</a:endParaRPr>
            </a:p>
          </p:txBody>
        </p:sp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C3047ADD-953D-4D97-A586-42FC7709E3B0}"/>
                </a:ext>
              </a:extLst>
            </p:cNvPr>
            <p:cNvSpPr txBox="1"/>
            <p:nvPr/>
          </p:nvSpPr>
          <p:spPr>
            <a:xfrm>
              <a:off x="5944096" y="3819896"/>
              <a:ext cx="3273740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4000" dirty="0">
                  <a:effectLst/>
                  <a:latin typeface="HGP創英角ｺﾞｼｯｸUB" panose="020B0A00000000000000" pitchFamily="50" charset="-128"/>
                  <a:ea typeface="HGP創英角ｺﾞｼｯｸUB" panose="020B0A00000000000000" pitchFamily="50" charset="-128"/>
                  <a:cs typeface="Times New Roman" panose="02020603050405020304" pitchFamily="18" charset="0"/>
                </a:rPr>
                <a:t>視点を大切に</a:t>
              </a:r>
              <a:endParaRPr lang="ja-JP" altLang="en-US" sz="36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</a:endParaRPr>
            </a:p>
          </p:txBody>
        </p:sp>
      </p:grp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4306119C-DBFD-42DE-88C9-1970E466D6C8}"/>
              </a:ext>
            </a:extLst>
          </p:cNvPr>
          <p:cNvSpPr txBox="1"/>
          <p:nvPr/>
        </p:nvSpPr>
        <p:spPr>
          <a:xfrm>
            <a:off x="1977346" y="2189695"/>
            <a:ext cx="63516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dirty="0">
                <a:solidFill>
                  <a:srgbClr val="FF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どれだけ借りられるか</a:t>
            </a:r>
            <a:endParaRPr kumimoji="1" lang="ja-JP" altLang="en-US" sz="8800" dirty="0">
              <a:solidFill>
                <a:srgbClr val="FF0000"/>
              </a:solidFill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04BC7205-A425-4C32-A8CF-F63913A4AB70}"/>
              </a:ext>
            </a:extLst>
          </p:cNvPr>
          <p:cNvSpPr txBox="1"/>
          <p:nvPr/>
        </p:nvSpPr>
        <p:spPr>
          <a:xfrm>
            <a:off x="2351783" y="2981190"/>
            <a:ext cx="560281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800" dirty="0">
                <a:solidFill>
                  <a:srgbClr val="FF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きちんと返済できるか</a:t>
            </a:r>
            <a:endParaRPr kumimoji="1" lang="ja-JP" altLang="en-US" sz="8800" dirty="0">
              <a:solidFill>
                <a:srgbClr val="FF0000"/>
              </a:solidFill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38092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1" grpId="0"/>
      <p:bldP spid="2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/>
          <p:cNvGrpSpPr/>
          <p:nvPr/>
        </p:nvGrpSpPr>
        <p:grpSpPr>
          <a:xfrm>
            <a:off x="687512" y="119584"/>
            <a:ext cx="2725090" cy="1009724"/>
            <a:chOff x="687512" y="119584"/>
            <a:chExt cx="2725090" cy="1009724"/>
          </a:xfrm>
        </p:grpSpPr>
        <p:sp>
          <p:nvSpPr>
            <p:cNvPr id="12" name="円/楕円 11"/>
            <p:cNvSpPr/>
            <p:nvPr/>
          </p:nvSpPr>
          <p:spPr>
            <a:xfrm>
              <a:off x="1299580" y="119584"/>
              <a:ext cx="792088" cy="792088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6" name="円/楕円 5"/>
            <p:cNvSpPr/>
            <p:nvPr/>
          </p:nvSpPr>
          <p:spPr>
            <a:xfrm>
              <a:off x="687512" y="121196"/>
              <a:ext cx="1008112" cy="1008112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4" name="テキスト ボックス 3"/>
            <p:cNvSpPr txBox="1"/>
            <p:nvPr/>
          </p:nvSpPr>
          <p:spPr>
            <a:xfrm>
              <a:off x="1347613" y="362851"/>
              <a:ext cx="206498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8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お金を借りる</a:t>
              </a: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831528" y="3020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36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Ⅲ</a:t>
              </a:r>
              <a:endParaRPr lang="ja-JP" altLang="en-US" sz="36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25" name="角丸四角形 24"/>
          <p:cNvSpPr/>
          <p:nvPr/>
        </p:nvSpPr>
        <p:spPr>
          <a:xfrm>
            <a:off x="291468" y="1310198"/>
            <a:ext cx="9577064" cy="2771438"/>
          </a:xfrm>
          <a:prstGeom prst="roundRect">
            <a:avLst>
              <a:gd name="adj" fmla="val 13764"/>
            </a:avLst>
          </a:prstGeom>
          <a:solidFill>
            <a:schemeClr val="accent1">
              <a:lumMod val="20000"/>
              <a:lumOff val="80000"/>
            </a:schemeClr>
          </a:solidFill>
          <a:ln w="57150">
            <a:solidFill>
              <a:schemeClr val="accent5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1695624" y="1537724"/>
            <a:ext cx="7092006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4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進学費用の準備が難しい</a:t>
            </a:r>
            <a:r>
              <a:rPr lang="en-US" altLang="ja-JP" sz="44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…</a:t>
            </a:r>
            <a:r>
              <a:rPr lang="ja-JP" altLang="en-US" sz="4400" dirty="0" err="1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。</a:t>
            </a:r>
            <a:endParaRPr lang="en-US" altLang="ja-JP" sz="4400" dirty="0">
              <a:latin typeface="HGP創英角ｺﾞｼｯｸUB" panose="020B0A00000000000000" pitchFamily="50" charset="-128"/>
              <a:ea typeface="HGP創英角ｺﾞｼｯｸUB" panose="020B0A00000000000000" pitchFamily="50" charset="-128"/>
              <a:cs typeface="Times New Roman" panose="02020603050405020304" pitchFamily="18" charset="0"/>
            </a:endParaRPr>
          </a:p>
          <a:p>
            <a:r>
              <a:rPr lang="ja-JP" altLang="en-US" sz="44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　　　　　　　　　　　　　　</a:t>
            </a:r>
            <a:br>
              <a:rPr lang="en-US" altLang="ja-JP" sz="44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</a:br>
            <a:r>
              <a:rPr lang="ja-JP" altLang="en-US" sz="44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　　どうする？</a:t>
            </a:r>
            <a:endParaRPr lang="ja-JP" altLang="en-US" sz="4000" dirty="0"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</p:txBody>
      </p:sp>
      <p:grpSp>
        <p:nvGrpSpPr>
          <p:cNvPr id="19" name="グループ化 18"/>
          <p:cNvGrpSpPr/>
          <p:nvPr/>
        </p:nvGrpSpPr>
        <p:grpSpPr>
          <a:xfrm>
            <a:off x="543496" y="1500329"/>
            <a:ext cx="1093439" cy="831946"/>
            <a:chOff x="566180" y="820550"/>
            <a:chExt cx="1093439" cy="831946"/>
          </a:xfrm>
        </p:grpSpPr>
        <p:sp>
          <p:nvSpPr>
            <p:cNvPr id="20" name="角丸四角形 19"/>
            <p:cNvSpPr/>
            <p:nvPr/>
          </p:nvSpPr>
          <p:spPr>
            <a:xfrm>
              <a:off x="566180" y="906092"/>
              <a:ext cx="1093439" cy="7464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テキスト ボックス 20"/>
            <p:cNvSpPr txBox="1"/>
            <p:nvPr/>
          </p:nvSpPr>
          <p:spPr>
            <a:xfrm>
              <a:off x="617929" y="820550"/>
              <a:ext cx="992579" cy="830997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kumimoji="1" lang="en-US" altLang="ja-JP" sz="4800" b="1" dirty="0">
                  <a:solidFill>
                    <a:schemeClr val="accent4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Q8</a:t>
              </a:r>
              <a:endParaRPr kumimoji="1" lang="ja-JP" altLang="en-US" sz="4800" b="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43186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8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/>
          <p:cNvGrpSpPr/>
          <p:nvPr/>
        </p:nvGrpSpPr>
        <p:grpSpPr>
          <a:xfrm>
            <a:off x="687512" y="119584"/>
            <a:ext cx="2725090" cy="1009724"/>
            <a:chOff x="687512" y="119584"/>
            <a:chExt cx="2725090" cy="1009724"/>
          </a:xfrm>
        </p:grpSpPr>
        <p:sp>
          <p:nvSpPr>
            <p:cNvPr id="12" name="円/楕円 11"/>
            <p:cNvSpPr/>
            <p:nvPr/>
          </p:nvSpPr>
          <p:spPr>
            <a:xfrm>
              <a:off x="1299580" y="119584"/>
              <a:ext cx="792088" cy="792088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6" name="円/楕円 5"/>
            <p:cNvSpPr/>
            <p:nvPr/>
          </p:nvSpPr>
          <p:spPr>
            <a:xfrm>
              <a:off x="687512" y="121196"/>
              <a:ext cx="1008112" cy="1008112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4" name="テキスト ボックス 3"/>
            <p:cNvSpPr txBox="1"/>
            <p:nvPr/>
          </p:nvSpPr>
          <p:spPr>
            <a:xfrm>
              <a:off x="1347613" y="362851"/>
              <a:ext cx="206498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8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お金を借りる</a:t>
              </a: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831528" y="3020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36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Ⅲ</a:t>
              </a:r>
              <a:endParaRPr lang="ja-JP" altLang="en-US" sz="36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0" name="テキスト ボックス 9"/>
          <p:cNvSpPr txBox="1"/>
          <p:nvPr/>
        </p:nvSpPr>
        <p:spPr>
          <a:xfrm>
            <a:off x="327472" y="1543393"/>
            <a:ext cx="3374642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400" dirty="0">
                <a:ln w="12700"/>
                <a:solidFill>
                  <a:srgbClr val="C0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●</a:t>
            </a:r>
            <a:r>
              <a:rPr lang="ja-JP" altLang="ja-JP" sz="4400" u="sng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　　　　　　　</a:t>
            </a:r>
            <a:endParaRPr lang="en-US" altLang="ja-JP" sz="4400" u="sng" dirty="0">
              <a:latin typeface="HGP創英角ｺﾞｼｯｸUB" panose="020B0A00000000000000" pitchFamily="50" charset="-128"/>
              <a:ea typeface="HGP創英角ｺﾞｼｯｸUB" panose="020B0A00000000000000" pitchFamily="50" charset="-128"/>
              <a:cs typeface="Times New Roman" panose="02020603050405020304" pitchFamily="18" charset="0"/>
            </a:endParaRPr>
          </a:p>
          <a:p>
            <a:r>
              <a:rPr lang="ja-JP" altLang="en-US" sz="44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　　</a:t>
            </a:r>
            <a:endParaRPr lang="ja-JP" altLang="en-US" sz="4000" dirty="0"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040EBA1F-D60B-410C-A4E5-BD39541608F8}"/>
              </a:ext>
            </a:extLst>
          </p:cNvPr>
          <p:cNvSpPr txBox="1"/>
          <p:nvPr/>
        </p:nvSpPr>
        <p:spPr>
          <a:xfrm>
            <a:off x="1191419" y="1338579"/>
            <a:ext cx="226215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5400" dirty="0">
                <a:solidFill>
                  <a:srgbClr val="FF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奨学金</a:t>
            </a:r>
            <a:endParaRPr kumimoji="1" lang="ja-JP" altLang="en-US" sz="5400" dirty="0">
              <a:solidFill>
                <a:srgbClr val="FF0000"/>
              </a:solidFill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716690" y="1200079"/>
            <a:ext cx="624562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ja-JP" sz="36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“</a:t>
            </a:r>
            <a:r>
              <a:rPr lang="ja-JP" altLang="en-US" sz="36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返還</a:t>
            </a:r>
            <a:r>
              <a:rPr lang="en-US" altLang="ja-JP" sz="36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(</a:t>
            </a:r>
            <a:r>
              <a:rPr lang="ja-JP" altLang="en-US" sz="36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返済</a:t>
            </a:r>
            <a:r>
              <a:rPr lang="en-US" altLang="ja-JP" sz="36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)</a:t>
            </a:r>
            <a:r>
              <a:rPr lang="ja-JP" altLang="ja-JP" sz="36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が必要なもの”と、</a:t>
            </a:r>
            <a:endParaRPr lang="en-US" altLang="ja-JP" sz="3600" dirty="0">
              <a:latin typeface="HGP創英角ｺﾞｼｯｸUB" panose="020B0A00000000000000" pitchFamily="50" charset="-128"/>
              <a:ea typeface="HGP創英角ｺﾞｼｯｸUB" panose="020B0A00000000000000" pitchFamily="50" charset="-128"/>
              <a:cs typeface="Times New Roman" panose="02020603050405020304" pitchFamily="18" charset="0"/>
            </a:endParaRPr>
          </a:p>
          <a:p>
            <a:r>
              <a:rPr lang="ja-JP" altLang="ja-JP" sz="36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“給付されるもの”がある</a:t>
            </a:r>
            <a:endParaRPr lang="ja-JP" altLang="en-US" sz="3600" dirty="0"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27472" y="3859060"/>
            <a:ext cx="431239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400" dirty="0">
                <a:ln w="12700"/>
                <a:solidFill>
                  <a:srgbClr val="C0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●</a:t>
            </a:r>
            <a:r>
              <a:rPr lang="ja-JP" altLang="en-US" sz="4400" u="sng" dirty="0">
                <a:ln w="12700"/>
                <a:solidFill>
                  <a:schemeClr val="tx1">
                    <a:lumMod val="95000"/>
                    <a:lumOff val="5000"/>
                  </a:schemeClr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　　　</a:t>
            </a:r>
            <a:r>
              <a:rPr lang="ja-JP" altLang="ja-JP" sz="44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　　　　　　</a:t>
            </a:r>
            <a:r>
              <a:rPr lang="ja-JP" altLang="en-US" sz="44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 </a:t>
            </a:r>
            <a:endParaRPr lang="en-US" altLang="ja-JP" sz="4400" dirty="0">
              <a:solidFill>
                <a:schemeClr val="tx1">
                  <a:lumMod val="95000"/>
                  <a:lumOff val="5000"/>
                </a:schemeClr>
              </a:solidFill>
              <a:latin typeface="HGP創英角ｺﾞｼｯｸUB" panose="020B0A00000000000000" pitchFamily="50" charset="-128"/>
              <a:ea typeface="HGP創英角ｺﾞｼｯｸUB" panose="020B0A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040EBA1F-D60B-410C-A4E5-BD39541608F8}"/>
              </a:ext>
            </a:extLst>
          </p:cNvPr>
          <p:cNvSpPr txBox="1"/>
          <p:nvPr/>
        </p:nvSpPr>
        <p:spPr>
          <a:xfrm>
            <a:off x="1191419" y="3654246"/>
            <a:ext cx="331212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5400" dirty="0">
                <a:solidFill>
                  <a:srgbClr val="FF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教育ローン</a:t>
            </a:r>
            <a:endParaRPr kumimoji="1" lang="ja-JP" altLang="en-US" sz="5400" dirty="0">
              <a:solidFill>
                <a:srgbClr val="FF0000"/>
              </a:solidFill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4791968" y="3642037"/>
            <a:ext cx="306205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40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必ず返済する</a:t>
            </a:r>
            <a:endParaRPr lang="en-US" altLang="ja-JP" sz="4000" dirty="0">
              <a:latin typeface="HGP創英角ｺﾞｼｯｸUB" panose="020B0A00000000000000" pitchFamily="50" charset="-128"/>
              <a:ea typeface="HGP創英角ｺﾞｼｯｸUB" panose="020B0A00000000000000" pitchFamily="50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3265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8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3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8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8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7" grpId="0"/>
      <p:bldP spid="14" grpId="0"/>
      <p:bldP spid="15" grpId="0"/>
      <p:bldP spid="16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/>
          <p:cNvGrpSpPr/>
          <p:nvPr/>
        </p:nvGrpSpPr>
        <p:grpSpPr>
          <a:xfrm>
            <a:off x="687512" y="119584"/>
            <a:ext cx="2725090" cy="1009724"/>
            <a:chOff x="687512" y="119584"/>
            <a:chExt cx="2725090" cy="1009724"/>
          </a:xfrm>
        </p:grpSpPr>
        <p:sp>
          <p:nvSpPr>
            <p:cNvPr id="12" name="円/楕円 11"/>
            <p:cNvSpPr/>
            <p:nvPr/>
          </p:nvSpPr>
          <p:spPr>
            <a:xfrm>
              <a:off x="1299580" y="119584"/>
              <a:ext cx="792088" cy="792088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404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6" name="円/楕円 5"/>
            <p:cNvSpPr/>
            <p:nvPr/>
          </p:nvSpPr>
          <p:spPr>
            <a:xfrm>
              <a:off x="687512" y="121196"/>
              <a:ext cx="1008112" cy="1008112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404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4" name="テキスト ボックス 3"/>
            <p:cNvSpPr txBox="1"/>
            <p:nvPr/>
          </p:nvSpPr>
          <p:spPr>
            <a:xfrm>
              <a:off x="1347613" y="362851"/>
              <a:ext cx="206498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5B9BD5">
                      <a:lumMod val="50000"/>
                    </a:srgb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+mn-cs"/>
                </a:rPr>
                <a:t>お金を借りる</a:t>
              </a: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831528" y="3020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71323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3600" b="0" i="0" u="none" strike="noStrike" kern="1200" cap="none" spc="0" normalizeH="0" baseline="0" noProof="0" dirty="0">
                  <a:ln>
                    <a:noFill/>
                  </a:ln>
                  <a:solidFill>
                    <a:srgbClr val="5B9BD5">
                      <a:lumMod val="50000"/>
                    </a:srgb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HGPｺﾞｼｯｸE" panose="020B0900000000000000" pitchFamily="50" charset="-128"/>
                  <a:ea typeface="HGPｺﾞｼｯｸE" panose="020B0900000000000000" pitchFamily="50" charset="-128"/>
                  <a:cs typeface="+mn-cs"/>
                </a:rPr>
                <a:t>Ⅲ</a:t>
              </a:r>
              <a:endParaRPr kumimoji="1" lang="ja-JP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</p:grpSp>
      <p:graphicFrame>
        <p:nvGraphicFramePr>
          <p:cNvPr id="25" name="表 24"/>
          <p:cNvGraphicFramePr>
            <a:graphicFrameLocks noGrp="1"/>
          </p:cNvGraphicFramePr>
          <p:nvPr/>
        </p:nvGraphicFramePr>
        <p:xfrm>
          <a:off x="170508" y="1199949"/>
          <a:ext cx="9793088" cy="4420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16224">
                  <a:extLst>
                    <a:ext uri="{9D8B030D-6E8A-4147-A177-3AD203B41FA5}">
                      <a16:colId xmlns:a16="http://schemas.microsoft.com/office/drawing/2014/main" val="3716255881"/>
                    </a:ext>
                  </a:extLst>
                </a:gridCol>
                <a:gridCol w="3888432">
                  <a:extLst>
                    <a:ext uri="{9D8B030D-6E8A-4147-A177-3AD203B41FA5}">
                      <a16:colId xmlns:a16="http://schemas.microsoft.com/office/drawing/2014/main" val="2735430992"/>
                    </a:ext>
                  </a:extLst>
                </a:gridCol>
                <a:gridCol w="3888432">
                  <a:extLst>
                    <a:ext uri="{9D8B030D-6E8A-4147-A177-3AD203B41FA5}">
                      <a16:colId xmlns:a16="http://schemas.microsoft.com/office/drawing/2014/main" val="3453886159"/>
                    </a:ext>
                  </a:extLst>
                </a:gridCol>
              </a:tblGrid>
              <a:tr h="900240">
                <a:tc>
                  <a:txBody>
                    <a:bodyPr/>
                    <a:lstStyle/>
                    <a:p>
                      <a:pPr algn="ctr"/>
                      <a:endParaRPr kumimoji="1" lang="ja-JP" altLang="en-US" sz="2400" dirty="0">
                        <a:latin typeface="HGS創英角ｺﾞｼｯｸUB" panose="020B0900000000000000" pitchFamily="50" charset="-128"/>
                        <a:ea typeface="HGS創英角ｺﾞｼｯｸUB" panose="020B09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F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>
                          <a:solidFill>
                            <a:srgbClr val="C00000"/>
                          </a:solidFill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</a:rPr>
                        <a:t>教育ローン</a:t>
                      </a:r>
                      <a:endParaRPr kumimoji="1" lang="en-US" altLang="ja-JP" sz="3200" dirty="0">
                        <a:solidFill>
                          <a:srgbClr val="C00000"/>
                        </a:solidFill>
                        <a:latin typeface="HGS創英角ｺﾞｼｯｸUB" panose="020B0900000000000000" pitchFamily="50" charset="-128"/>
                        <a:ea typeface="HGS創英角ｺﾞｼｯｸUB" panose="020B09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2000" dirty="0"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</a:rPr>
                        <a:t>（国の教育ローン）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F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>
                          <a:solidFill>
                            <a:srgbClr val="C00000"/>
                          </a:solidFill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</a:rPr>
                        <a:t>奨学金</a:t>
                      </a:r>
                      <a:endParaRPr kumimoji="1" lang="en-US" altLang="ja-JP" sz="3200" dirty="0">
                        <a:solidFill>
                          <a:srgbClr val="C00000"/>
                        </a:solidFill>
                        <a:latin typeface="HGS創英角ｺﾞｼｯｸUB" panose="020B0900000000000000" pitchFamily="50" charset="-128"/>
                        <a:ea typeface="HGS創英角ｺﾞｼｯｸUB" panose="020B09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2000" dirty="0"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</a:rPr>
                        <a:t>（返済が必要な貸与型）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F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6204457"/>
                  </a:ext>
                </a:extLst>
              </a:tr>
              <a:tr h="88005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</a:rPr>
                        <a:t>返還する人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latin typeface="HGS創英角ｺﾞｼｯｸUB" panose="020B0900000000000000" pitchFamily="50" charset="-128"/>
                        <a:ea typeface="HGS創英角ｺﾞｼｯｸUB" panose="020B09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latin typeface="HGS創英角ｺﾞｼｯｸUB" panose="020B0900000000000000" pitchFamily="50" charset="-128"/>
                        <a:ea typeface="HGS創英角ｺﾞｼｯｸUB" panose="020B09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3652732"/>
                  </a:ext>
                </a:extLst>
              </a:tr>
              <a:tr h="88005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</a:rPr>
                        <a:t>最大の借入額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latin typeface="HGS創英角ｺﾞｼｯｸUB" panose="020B0900000000000000" pitchFamily="50" charset="-128"/>
                        <a:ea typeface="HGS創英角ｺﾞｼｯｸUB" panose="020B09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latin typeface="HGS創英角ｺﾞｼｯｸUB" panose="020B0900000000000000" pitchFamily="50" charset="-128"/>
                        <a:ea typeface="HGS創英角ｺﾞｼｯｸUB" panose="020B09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5851863"/>
                  </a:ext>
                </a:extLst>
              </a:tr>
              <a:tr h="88005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</a:rPr>
                        <a:t>返済開始日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latin typeface="HGS創英角ｺﾞｼｯｸUB" panose="020B0900000000000000" pitchFamily="50" charset="-128"/>
                        <a:ea typeface="HGS創英角ｺﾞｼｯｸUB" panose="020B09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HGS創英角ｺﾞｼｯｸUB" panose="020B0900000000000000" pitchFamily="50" charset="-128"/>
                        <a:ea typeface="HGS創英角ｺﾞｼｯｸUB" panose="020B09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7032740"/>
                  </a:ext>
                </a:extLst>
              </a:tr>
              <a:tr h="88005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</a:rPr>
                        <a:t>金利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latin typeface="HGS創英角ｺﾞｼｯｸUB" panose="020B0900000000000000" pitchFamily="50" charset="-128"/>
                        <a:ea typeface="HGS創英角ｺﾞｼｯｸUB" panose="020B09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HGS創英角ｺﾞｼｯｸUB" panose="020B0900000000000000" pitchFamily="50" charset="-128"/>
                        <a:ea typeface="HGS創英角ｺﾞｼｯｸUB" panose="020B09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9435495"/>
                  </a:ext>
                </a:extLst>
              </a:tr>
            </a:tbl>
          </a:graphicData>
        </a:graphic>
      </p:graphicFrame>
      <p:sp>
        <p:nvSpPr>
          <p:cNvPr id="26" name="正方形/長方形 25"/>
          <p:cNvSpPr/>
          <p:nvPr/>
        </p:nvSpPr>
        <p:spPr>
          <a:xfrm>
            <a:off x="3343502" y="2126176"/>
            <a:ext cx="172355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7619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rPr>
              <a:t>保護者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7496721" y="2126176"/>
            <a:ext cx="121058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7619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rPr>
              <a:t>学生</a:t>
            </a:r>
          </a:p>
        </p:txBody>
      </p:sp>
      <p:sp>
        <p:nvSpPr>
          <p:cNvPr id="28" name="正方形/長方形 27"/>
          <p:cNvSpPr/>
          <p:nvPr/>
        </p:nvSpPr>
        <p:spPr>
          <a:xfrm>
            <a:off x="2539233" y="3023549"/>
            <a:ext cx="333208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rPr>
              <a:t>上限</a:t>
            </a:r>
            <a:r>
              <a:rPr kumimoji="1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rPr>
              <a:t>350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rPr>
              <a:t>万円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S創英角ｺﾞｼｯｸUB" panose="020B0900000000000000" pitchFamily="50" charset="-128"/>
              <a:ea typeface="HGS創英角ｺﾞｼｯｸUB" panose="020B0900000000000000" pitchFamily="50" charset="-128"/>
              <a:cs typeface="+mn-cs"/>
            </a:endParaRPr>
          </a:p>
          <a:p>
            <a:pPr marL="0" marR="0" lvl="0" indent="0" algn="ctr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rPr>
              <a:t>（一定の要件を満たす場合増額可）</a:t>
            </a:r>
          </a:p>
        </p:txBody>
      </p:sp>
      <p:sp>
        <p:nvSpPr>
          <p:cNvPr id="29" name="正方形/長方形 28"/>
          <p:cNvSpPr/>
          <p:nvPr/>
        </p:nvSpPr>
        <p:spPr>
          <a:xfrm>
            <a:off x="5562015" y="3015289"/>
            <a:ext cx="50800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rPr>
              <a:t>毎月</a:t>
            </a:r>
            <a:r>
              <a:rPr kumimoji="1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rPr>
              <a:t>12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rPr>
              <a:t>万円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S創英角ｺﾞｼｯｸUB" panose="020B0900000000000000" pitchFamily="50" charset="-128"/>
              <a:ea typeface="HGS創英角ｺﾞｼｯｸUB" panose="020B0900000000000000" pitchFamily="50" charset="-128"/>
              <a:cs typeface="+mn-cs"/>
            </a:endParaRPr>
          </a:p>
          <a:p>
            <a:pPr marL="0" marR="0" lvl="0" indent="0" algn="ctr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rPr>
              <a:t>（第二種の上限金額・学部によって増額可）</a:t>
            </a:r>
          </a:p>
        </p:txBody>
      </p:sp>
      <p:sp>
        <p:nvSpPr>
          <p:cNvPr id="30" name="正方形/長方形 29"/>
          <p:cNvSpPr/>
          <p:nvPr/>
        </p:nvSpPr>
        <p:spPr>
          <a:xfrm>
            <a:off x="3549488" y="4820169"/>
            <a:ext cx="131157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7619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rPr>
              <a:t>2.35%</a:t>
            </a:r>
            <a:endParaRPr kumimoji="1" lang="ja-JP" alt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S創英角ｺﾞｼｯｸUB" panose="020B0900000000000000" pitchFamily="50" charset="-128"/>
              <a:ea typeface="HGS創英角ｺﾞｼｯｸUB" panose="020B0900000000000000" pitchFamily="50" charset="-128"/>
              <a:cs typeface="+mn-cs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5590356" y="4712446"/>
            <a:ext cx="5080000" cy="90794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7619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rPr>
              <a:t>1.14%</a:t>
            </a:r>
          </a:p>
          <a:p>
            <a:pPr marL="0" marR="0" lvl="0" indent="0" algn="ctr" defTabSz="7619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rPr>
              <a:t>(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rPr>
              <a:t>令和</a:t>
            </a:r>
            <a:r>
              <a:rPr kumimoji="1" lang="en-US" altLang="ja-JP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rPr>
              <a:t>6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rPr>
              <a:t>年度</a:t>
            </a:r>
            <a:r>
              <a:rPr kumimoji="1" lang="en-US" altLang="ja-JP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rPr>
              <a:t>4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rPr>
              <a:t>月時点の利率固定方式の場合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S創英角ｺﾞｼｯｸUB" panose="020B0900000000000000" pitchFamily="50" charset="-128"/>
              <a:ea typeface="HGS創英角ｺﾞｼｯｸUB" panose="020B0900000000000000" pitchFamily="50" charset="-128"/>
              <a:cs typeface="+mn-cs"/>
            </a:endParaRPr>
          </a:p>
          <a:p>
            <a:pPr marL="0" marR="0" lvl="0" indent="0" algn="ctr" defTabSz="7619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rPr>
              <a:t>金利は貸与終了時決定</a:t>
            </a:r>
            <a:r>
              <a:rPr kumimoji="1" lang="en-US" altLang="ja-JP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rPr>
              <a:t>)</a:t>
            </a:r>
            <a:endParaRPr kumimoji="1" lang="ja-JP" alt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S創英角ｺﾞｼｯｸUB" panose="020B0900000000000000" pitchFamily="50" charset="-128"/>
              <a:ea typeface="HGS創英角ｺﾞｼｯｸUB" panose="020B0900000000000000" pitchFamily="50" charset="-128"/>
              <a:cs typeface="+mn-cs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2420173" y="4035544"/>
            <a:ext cx="35702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rPr>
              <a:t>借入日の翌月又は翌々月</a:t>
            </a: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S創英角ｺﾞｼｯｸUB" panose="020B0900000000000000" pitchFamily="50" charset="-128"/>
              <a:ea typeface="HGS創英角ｺﾞｼｯｸUB" panose="020B0900000000000000" pitchFamily="50" charset="-128"/>
              <a:cs typeface="+mn-cs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6246824" y="3927823"/>
            <a:ext cx="3595856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rPr>
              <a:t>卒業後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S創英角ｺﾞｼｯｸUB" panose="020B0900000000000000" pitchFamily="50" charset="-128"/>
              <a:ea typeface="HGS創英角ｺﾞｼｯｸUB" panose="020B0900000000000000" pitchFamily="50" charset="-128"/>
              <a:cs typeface="+mn-cs"/>
            </a:endParaRPr>
          </a:p>
          <a:p>
            <a:pPr marL="0" marR="0" lvl="0" indent="0" algn="l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+mn-cs"/>
              </a:rPr>
              <a:t>（貸与が終了の翌月から数えて７か月目）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S創英角ｺﾞｼｯｸUB" panose="020B0900000000000000" pitchFamily="50" charset="-128"/>
              <a:ea typeface="HGS創英角ｺﾞｼｯｸUB" panose="020B0900000000000000" pitchFamily="50" charset="-128"/>
              <a:cs typeface="+mn-cs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3783856" y="292515"/>
            <a:ext cx="591379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教育ローンと奨学金の違い</a:t>
            </a:r>
            <a:endParaRPr kumimoji="1" lang="ja-JP" altLang="en-US" sz="1404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F58FF24-B532-2731-2080-58F22BCDD858}"/>
              </a:ext>
            </a:extLst>
          </p:cNvPr>
          <p:cNvSpPr txBox="1"/>
          <p:nvPr/>
        </p:nvSpPr>
        <p:spPr>
          <a:xfrm>
            <a:off x="2775743" y="5352148"/>
            <a:ext cx="2908847" cy="3084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71323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4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2024</a:t>
            </a:r>
            <a:r>
              <a:rPr kumimoji="1" lang="ja-JP" altLang="en-US" sz="1404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年</a:t>
            </a:r>
            <a:r>
              <a:rPr kumimoji="1" lang="en-US" altLang="ja-JP" sz="1404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11</a:t>
            </a:r>
            <a:r>
              <a:rPr kumimoji="1" lang="ja-JP" altLang="en-US" sz="1404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月時点</a:t>
            </a:r>
          </a:p>
        </p:txBody>
      </p:sp>
    </p:spTree>
    <p:extLst>
      <p:ext uri="{BB962C8B-B14F-4D97-AF65-F5344CB8AC3E}">
        <p14:creationId xmlns:p14="http://schemas.microsoft.com/office/powerpoint/2010/main" val="2731093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2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/>
          <p:cNvGrpSpPr/>
          <p:nvPr/>
        </p:nvGrpSpPr>
        <p:grpSpPr>
          <a:xfrm>
            <a:off x="687512" y="119584"/>
            <a:ext cx="2725090" cy="1009724"/>
            <a:chOff x="687512" y="119584"/>
            <a:chExt cx="2725090" cy="1009724"/>
          </a:xfrm>
        </p:grpSpPr>
        <p:sp>
          <p:nvSpPr>
            <p:cNvPr id="12" name="円/楕円 11"/>
            <p:cNvSpPr/>
            <p:nvPr/>
          </p:nvSpPr>
          <p:spPr>
            <a:xfrm>
              <a:off x="1299580" y="119584"/>
              <a:ext cx="792088" cy="792088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6" name="円/楕円 5"/>
            <p:cNvSpPr/>
            <p:nvPr/>
          </p:nvSpPr>
          <p:spPr>
            <a:xfrm>
              <a:off x="687512" y="121196"/>
              <a:ext cx="1008112" cy="1008112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4" name="テキスト ボックス 3"/>
            <p:cNvSpPr txBox="1"/>
            <p:nvPr/>
          </p:nvSpPr>
          <p:spPr>
            <a:xfrm>
              <a:off x="1347613" y="362851"/>
              <a:ext cx="206498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8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お金を借りる</a:t>
              </a: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831528" y="3020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36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Ⅲ</a:t>
              </a:r>
              <a:endParaRPr lang="ja-JP" altLang="en-US" sz="36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26" name="テキスト ボックス 25"/>
          <p:cNvSpPr txBox="1"/>
          <p:nvPr/>
        </p:nvSpPr>
        <p:spPr>
          <a:xfrm>
            <a:off x="471488" y="1310198"/>
            <a:ext cx="9289032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費用を準備することが難しくても、</a:t>
            </a:r>
            <a:endParaRPr lang="en-US" altLang="ja-JP" sz="4000" dirty="0">
              <a:latin typeface="HGP創英角ｺﾞｼｯｸUB" panose="020B0A00000000000000" pitchFamily="50" charset="-128"/>
              <a:ea typeface="HGP創英角ｺﾞｼｯｸUB" panose="020B0A00000000000000" pitchFamily="50" charset="-128"/>
              <a:cs typeface="Times New Roman" panose="02020603050405020304" pitchFamily="18" charset="0"/>
            </a:endParaRPr>
          </a:p>
          <a:p>
            <a:r>
              <a:rPr lang="ja-JP" altLang="en-US" sz="40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　　　「お金を借りる」という選択で</a:t>
            </a:r>
            <a:endParaRPr lang="en-US" altLang="ja-JP" sz="4000" dirty="0">
              <a:latin typeface="HGP創英角ｺﾞｼｯｸUB" panose="020B0A00000000000000" pitchFamily="50" charset="-128"/>
              <a:ea typeface="HGP創英角ｺﾞｼｯｸUB" panose="020B0A00000000000000" pitchFamily="50" charset="-128"/>
              <a:cs typeface="Times New Roman" panose="02020603050405020304" pitchFamily="18" charset="0"/>
            </a:endParaRPr>
          </a:p>
          <a:p>
            <a:r>
              <a:rPr lang="ja-JP" altLang="en-US" sz="40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　　　　ライフプランを実現することもできる。</a:t>
            </a:r>
            <a:endParaRPr lang="en-US" altLang="ja-JP" sz="4000" dirty="0"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  <a:p>
            <a:endParaRPr lang="en-US" altLang="ja-JP" sz="2000" dirty="0"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  <a:p>
            <a:r>
              <a:rPr lang="ja-JP" altLang="en-US" sz="40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金利や貸付条件とともに、</a:t>
            </a:r>
            <a:endParaRPr lang="en-US" altLang="ja-JP" sz="4000" dirty="0"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  <a:p>
            <a:r>
              <a:rPr lang="ja-JP" altLang="en-US" sz="40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　　　　「</a:t>
            </a:r>
            <a:r>
              <a:rPr lang="ja-JP" altLang="en-US" sz="4000" dirty="0">
                <a:solidFill>
                  <a:srgbClr val="FF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きちんと返済できるかどうか</a:t>
            </a:r>
            <a:r>
              <a:rPr lang="ja-JP" altLang="en-US" sz="40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」も</a:t>
            </a:r>
            <a:endParaRPr lang="en-US" altLang="ja-JP" sz="4000" dirty="0"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  <a:p>
            <a:r>
              <a:rPr lang="ja-JP" altLang="en-US" sz="40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　　　　　　　　　　　　　　よく確認しましょう。</a:t>
            </a:r>
          </a:p>
        </p:txBody>
      </p:sp>
    </p:spTree>
    <p:extLst>
      <p:ext uri="{BB962C8B-B14F-4D97-AF65-F5344CB8AC3E}">
        <p14:creationId xmlns:p14="http://schemas.microsoft.com/office/powerpoint/2010/main" val="3615870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角丸四角形 9"/>
          <p:cNvSpPr/>
          <p:nvPr/>
        </p:nvSpPr>
        <p:spPr>
          <a:xfrm>
            <a:off x="399480" y="1201316"/>
            <a:ext cx="9433048" cy="4248472"/>
          </a:xfrm>
          <a:prstGeom prst="roundRect">
            <a:avLst>
              <a:gd name="adj" fmla="val 4368"/>
            </a:avLst>
          </a:prstGeom>
          <a:solidFill>
            <a:srgbClr val="FEF3F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円/楕円 11"/>
          <p:cNvSpPr/>
          <p:nvPr/>
        </p:nvSpPr>
        <p:spPr>
          <a:xfrm>
            <a:off x="1299580" y="119584"/>
            <a:ext cx="792088" cy="79208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" name="円/楕円 5"/>
          <p:cNvSpPr/>
          <p:nvPr/>
        </p:nvSpPr>
        <p:spPr>
          <a:xfrm>
            <a:off x="687512" y="121196"/>
            <a:ext cx="1008112" cy="1008112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283265" y="271309"/>
            <a:ext cx="148470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dirty="0">
                <a:solidFill>
                  <a:schemeClr val="accent1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まとめ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87512" y="1461440"/>
            <a:ext cx="8917826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■ </a:t>
            </a:r>
            <a:r>
              <a:rPr lang="ja-JP" altLang="en-US" sz="2800" dirty="0">
                <a:ln w="12700"/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金利には単利・複利がある。</a:t>
            </a:r>
            <a:endParaRPr lang="en-US" altLang="ja-JP" sz="2800" dirty="0">
              <a:ln w="12700"/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800" dirty="0">
                <a:ln w="12700"/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  お金を貯める際は、利息がいくら付くのか調べておこう。</a:t>
            </a:r>
          </a:p>
          <a:p>
            <a:endParaRPr lang="en-US" altLang="ja-JP" sz="1800" dirty="0">
              <a:ln w="12700"/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87512" y="2569468"/>
            <a:ext cx="8302273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■ </a:t>
            </a:r>
            <a:r>
              <a:rPr lang="ja-JP" altLang="en-US" sz="28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金融商品を選択する際は、</a:t>
            </a:r>
          </a:p>
          <a:p>
            <a:r>
              <a:rPr lang="ja-JP" altLang="en-US" sz="28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　  商品それぞれの特性とリスクを踏まえることが大切。</a:t>
            </a:r>
          </a:p>
          <a:p>
            <a:endParaRPr lang="ja-JP" altLang="en-US" sz="2800" dirty="0">
              <a:latin typeface="HGP創英角ｺﾞｼｯｸUB" panose="020B0A00000000000000" pitchFamily="50" charset="-128"/>
              <a:ea typeface="HGP創英角ｺﾞｼｯｸUB" panose="020B0A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687512" y="3730310"/>
            <a:ext cx="892899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■ </a:t>
            </a:r>
            <a:r>
              <a:rPr lang="ja-JP" altLang="en-US" sz="28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必要な費用が不足している場合、お金を借りるという</a:t>
            </a:r>
            <a:endParaRPr lang="en-US" altLang="ja-JP" sz="2800" dirty="0">
              <a:latin typeface="HGP創英角ｺﾞｼｯｸUB" panose="020B0A00000000000000" pitchFamily="50" charset="-128"/>
              <a:ea typeface="HGP創英角ｺﾞｼｯｸUB" panose="020B0A00000000000000" pitchFamily="50" charset="-128"/>
              <a:cs typeface="Times New Roman" panose="02020603050405020304" pitchFamily="18" charset="0"/>
            </a:endParaRPr>
          </a:p>
          <a:p>
            <a:r>
              <a:rPr lang="ja-JP" altLang="en-US" sz="28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　  選択もある。</a:t>
            </a:r>
            <a:endParaRPr lang="en-US" altLang="ja-JP" sz="2800" dirty="0">
              <a:latin typeface="HGP創英角ｺﾞｼｯｸUB" panose="020B0A00000000000000" pitchFamily="50" charset="-128"/>
              <a:ea typeface="HGP創英角ｺﾞｼｯｸUB" panose="020B0A00000000000000" pitchFamily="50" charset="-128"/>
              <a:cs typeface="Times New Roman" panose="02020603050405020304" pitchFamily="18" charset="0"/>
            </a:endParaRPr>
          </a:p>
          <a:p>
            <a:r>
              <a:rPr lang="ja-JP" altLang="en-US" sz="2800" dirty="0"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　  貸付条件等とともに、きちんと返済できるかを確認しよう。　 </a:t>
            </a:r>
            <a:endParaRPr lang="en-US" altLang="ja-JP" sz="2800" dirty="0">
              <a:latin typeface="HGP創英角ｺﾞｼｯｸUB" panose="020B0A00000000000000" pitchFamily="50" charset="-128"/>
              <a:ea typeface="HGP創英角ｺﾞｼｯｸUB" panose="020B0A00000000000000" pitchFamily="50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3962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2" grpId="0" animBg="1"/>
      <p:bldP spid="12" grpId="1" animBg="1"/>
      <p:bldP spid="6" grpId="0" animBg="1"/>
      <p:bldP spid="6" grpId="1" animBg="1"/>
      <p:bldP spid="4" grpId="0"/>
      <p:bldP spid="4" grpId="1"/>
      <p:bldP spid="7" grpId="0"/>
      <p:bldP spid="7" grpId="1"/>
      <p:bldP spid="8" grpId="0"/>
      <p:bldP spid="8" grpId="1"/>
      <p:bldP spid="16" grpId="0"/>
      <p:bldP spid="16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テキスト ボックス 17"/>
          <p:cNvSpPr txBox="1"/>
          <p:nvPr/>
        </p:nvSpPr>
        <p:spPr>
          <a:xfrm>
            <a:off x="327472" y="1251264"/>
            <a:ext cx="934743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400" dirty="0">
                <a:ln w="12700"/>
                <a:solidFill>
                  <a:srgbClr val="C0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●</a:t>
            </a:r>
            <a:r>
              <a:rPr lang="ja-JP" altLang="ja-JP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利息は、お金の「</a:t>
            </a:r>
            <a:r>
              <a:rPr lang="ja-JP" altLang="ja-JP" sz="4400" u="sng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　　　　　　</a:t>
            </a:r>
            <a:r>
              <a:rPr lang="ja-JP" altLang="en-US" sz="4400" u="sng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  </a:t>
            </a:r>
            <a:r>
              <a:rPr lang="ja-JP" altLang="ja-JP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料」とも</a:t>
            </a:r>
            <a:endParaRPr lang="en-US" altLang="ja-JP" sz="4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Times New Roman" panose="02020603050405020304" pitchFamily="18" charset="0"/>
            </a:endParaRPr>
          </a:p>
          <a:p>
            <a:r>
              <a:rPr lang="ja-JP" altLang="en-US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　　　　　　　　　　　　　　　　　　</a:t>
            </a:r>
            <a:r>
              <a:rPr lang="ja-JP" altLang="ja-JP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いわれる</a:t>
            </a:r>
            <a:endParaRPr lang="ja-JP" altLang="en-US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687512" y="119584"/>
            <a:ext cx="2727615" cy="1009724"/>
            <a:chOff x="687512" y="119584"/>
            <a:chExt cx="2727615" cy="1009724"/>
          </a:xfrm>
        </p:grpSpPr>
        <p:sp>
          <p:nvSpPr>
            <p:cNvPr id="12" name="円/楕円 11"/>
            <p:cNvSpPr/>
            <p:nvPr/>
          </p:nvSpPr>
          <p:spPr>
            <a:xfrm>
              <a:off x="1299580" y="119584"/>
              <a:ext cx="792088" cy="792088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6" name="円/楕円 5"/>
            <p:cNvSpPr/>
            <p:nvPr/>
          </p:nvSpPr>
          <p:spPr>
            <a:xfrm>
              <a:off x="687512" y="121196"/>
              <a:ext cx="1008112" cy="1008112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4" name="テキスト ボックス 3"/>
            <p:cNvSpPr txBox="1"/>
            <p:nvPr/>
          </p:nvSpPr>
          <p:spPr>
            <a:xfrm>
              <a:off x="1263576" y="357271"/>
              <a:ext cx="215155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8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お金を貯める</a:t>
              </a: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831528" y="3020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36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Ⅰ</a:t>
              </a:r>
              <a:endParaRPr lang="ja-JP" altLang="en-US" sz="36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8B517D3-04E7-4146-B74A-0B335E57F28B}"/>
              </a:ext>
            </a:extLst>
          </p:cNvPr>
          <p:cNvSpPr txBox="1"/>
          <p:nvPr/>
        </p:nvSpPr>
        <p:spPr>
          <a:xfrm>
            <a:off x="4935984" y="1030884"/>
            <a:ext cx="279756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6000" dirty="0">
                <a:solidFill>
                  <a:srgbClr val="FF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レンタル</a:t>
            </a:r>
            <a:endParaRPr kumimoji="1" lang="ja-JP" altLang="en-US" sz="6000" dirty="0">
              <a:solidFill>
                <a:srgbClr val="FF0000"/>
              </a:solidFill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7752" y="2497460"/>
            <a:ext cx="3997315" cy="2939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4801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9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テキスト ボックス 17"/>
          <p:cNvSpPr txBox="1"/>
          <p:nvPr/>
        </p:nvSpPr>
        <p:spPr>
          <a:xfrm>
            <a:off x="433659" y="1003602"/>
            <a:ext cx="9666429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7200"/>
              </a:lnSpc>
            </a:pPr>
            <a:r>
              <a:rPr lang="ja-JP" altLang="en-US" sz="4400" dirty="0">
                <a:ln w="12700"/>
                <a:solidFill>
                  <a:srgbClr val="C0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●</a:t>
            </a:r>
            <a:r>
              <a:rPr lang="ja-JP" altLang="ja-JP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一定期間</a:t>
            </a:r>
            <a:r>
              <a:rPr lang="en-US" altLang="ja-JP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(</a:t>
            </a:r>
            <a:r>
              <a:rPr lang="ja-JP" altLang="ja-JP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通常</a:t>
            </a:r>
            <a:r>
              <a:rPr lang="en-US" altLang="ja-JP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1</a:t>
            </a:r>
            <a:r>
              <a:rPr lang="ja-JP" altLang="ja-JP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年間</a:t>
            </a:r>
            <a:r>
              <a:rPr lang="en-US" altLang="ja-JP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)</a:t>
            </a:r>
            <a:r>
              <a:rPr lang="ja-JP" altLang="ja-JP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に、</a:t>
            </a:r>
            <a:endParaRPr lang="en-US" altLang="ja-JP" sz="4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Times New Roman" panose="02020603050405020304" pitchFamily="18" charset="0"/>
            </a:endParaRPr>
          </a:p>
          <a:p>
            <a:pPr>
              <a:lnSpc>
                <a:spcPts val="7200"/>
              </a:lnSpc>
            </a:pPr>
            <a:r>
              <a:rPr lang="ja-JP" altLang="en-US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 </a:t>
            </a:r>
            <a:r>
              <a:rPr lang="ja-JP" altLang="ja-JP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どのくらいの</a:t>
            </a:r>
            <a:r>
              <a:rPr lang="ja-JP" altLang="ja-JP" sz="4400" u="sng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　　　　</a:t>
            </a:r>
            <a:r>
              <a:rPr lang="ja-JP" altLang="ja-JP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で利息が</a:t>
            </a:r>
            <a:endParaRPr lang="en-US" altLang="ja-JP" sz="4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Times New Roman" panose="02020603050405020304" pitchFamily="18" charset="0"/>
            </a:endParaRPr>
          </a:p>
          <a:p>
            <a:pPr>
              <a:lnSpc>
                <a:spcPts val="7200"/>
              </a:lnSpc>
            </a:pPr>
            <a:r>
              <a:rPr lang="ja-JP" altLang="en-US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　　　　付く</a:t>
            </a:r>
            <a:r>
              <a:rPr lang="ja-JP" altLang="ja-JP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のかを表すもの</a:t>
            </a:r>
            <a:r>
              <a:rPr lang="ja-JP" altLang="en-US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が</a:t>
            </a:r>
            <a:r>
              <a:rPr lang="ja-JP" altLang="en-US" sz="4400" u="sng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　　　　　</a:t>
            </a:r>
            <a:r>
              <a:rPr lang="ja-JP" altLang="en-US" sz="44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、</a:t>
            </a:r>
            <a:endParaRPr lang="ja-JP" altLang="en-US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687512" y="119584"/>
            <a:ext cx="2727615" cy="1009724"/>
            <a:chOff x="687512" y="119584"/>
            <a:chExt cx="2727615" cy="1009724"/>
          </a:xfrm>
        </p:grpSpPr>
        <p:sp>
          <p:nvSpPr>
            <p:cNvPr id="12" name="円/楕円 11"/>
            <p:cNvSpPr/>
            <p:nvPr/>
          </p:nvSpPr>
          <p:spPr>
            <a:xfrm>
              <a:off x="1299580" y="119584"/>
              <a:ext cx="792088" cy="792088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6" name="円/楕円 5"/>
            <p:cNvSpPr/>
            <p:nvPr/>
          </p:nvSpPr>
          <p:spPr>
            <a:xfrm>
              <a:off x="687512" y="121196"/>
              <a:ext cx="1008112" cy="1008112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4" name="テキスト ボックス 3"/>
            <p:cNvSpPr txBox="1"/>
            <p:nvPr/>
          </p:nvSpPr>
          <p:spPr>
            <a:xfrm>
              <a:off x="1263576" y="357271"/>
              <a:ext cx="215155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8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お金を貯める</a:t>
              </a: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831528" y="3020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36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Ⅰ</a:t>
              </a:r>
              <a:endParaRPr lang="ja-JP" altLang="en-US" sz="36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8B517D3-04E7-4146-B74A-0B335E57F28B}"/>
              </a:ext>
            </a:extLst>
          </p:cNvPr>
          <p:cNvSpPr txBox="1"/>
          <p:nvPr/>
        </p:nvSpPr>
        <p:spPr>
          <a:xfrm>
            <a:off x="4143896" y="1849388"/>
            <a:ext cx="156966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5400" dirty="0">
                <a:solidFill>
                  <a:srgbClr val="FF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割合</a:t>
            </a:r>
            <a:endParaRPr kumimoji="1" lang="ja-JP" altLang="en-US" sz="5400" dirty="0">
              <a:solidFill>
                <a:srgbClr val="FF0000"/>
              </a:solidFill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8B517D3-04E7-4146-B74A-0B335E57F28B}"/>
              </a:ext>
            </a:extLst>
          </p:cNvPr>
          <p:cNvSpPr txBox="1"/>
          <p:nvPr/>
        </p:nvSpPr>
        <p:spPr>
          <a:xfrm>
            <a:off x="7600280" y="2745904"/>
            <a:ext cx="156966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5400" dirty="0">
                <a:solidFill>
                  <a:srgbClr val="FF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金利</a:t>
            </a:r>
            <a:endParaRPr kumimoji="1" lang="ja-JP" altLang="en-US" sz="5400" dirty="0">
              <a:solidFill>
                <a:srgbClr val="FF0000"/>
              </a:solidFill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</p:txBody>
      </p:sp>
      <p:sp>
        <p:nvSpPr>
          <p:cNvPr id="10" name="右矢印 9"/>
          <p:cNvSpPr/>
          <p:nvPr/>
        </p:nvSpPr>
        <p:spPr>
          <a:xfrm>
            <a:off x="255464" y="4297660"/>
            <a:ext cx="1008112" cy="451928"/>
          </a:xfrm>
          <a:prstGeom prst="rightArrow">
            <a:avLst>
              <a:gd name="adj1" fmla="val 50000"/>
              <a:gd name="adj2" fmla="val 113894"/>
            </a:avLst>
          </a:prstGeom>
          <a:gradFill>
            <a:gsLst>
              <a:gs pos="34000">
                <a:schemeClr val="accent2">
                  <a:lumMod val="75000"/>
                </a:schemeClr>
              </a:gs>
              <a:gs pos="8000">
                <a:schemeClr val="accent1">
                  <a:lumMod val="5000"/>
                  <a:lumOff val="95000"/>
                </a:schemeClr>
              </a:gs>
              <a:gs pos="100000">
                <a:schemeClr val="accent2">
                  <a:lumMod val="75000"/>
                </a:schemeClr>
              </a:gs>
            </a:gsLst>
            <a:lin ang="0" scaled="0"/>
          </a:gradFill>
          <a:ln>
            <a:noFill/>
          </a:ln>
          <a:effectLst/>
          <a:scene3d>
            <a:camera prst="orthographicFront"/>
            <a:lightRig rig="threePt" dir="t"/>
          </a:scene3d>
          <a:sp3d extrusionH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265877" y="4153644"/>
            <a:ext cx="870623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ja-JP" sz="44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金利が高ければ、利息がたくさん</a:t>
            </a:r>
            <a:r>
              <a:rPr lang="ja-JP" altLang="en-US" sz="44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付く</a:t>
            </a:r>
            <a:endParaRPr kumimoji="1" lang="ja-JP" altLang="en-US" sz="4400" dirty="0"/>
          </a:p>
        </p:txBody>
      </p:sp>
    </p:spTree>
    <p:extLst>
      <p:ext uri="{BB962C8B-B14F-4D97-AF65-F5344CB8AC3E}">
        <p14:creationId xmlns:p14="http://schemas.microsoft.com/office/powerpoint/2010/main" val="3527678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9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11111E-6 L -0.02125 -0.00167 " pathEditMode="relative" rAng="0" ptsTypes="AA">
                                      <p:cBhvr>
                                        <p:cTn id="24" dur="900" spd="-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63" y="-83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1" grpId="0"/>
      <p:bldP spid="9" grpId="0"/>
      <p:bldP spid="10" grpId="0" animBg="1"/>
      <p:bldP spid="10" grpId="1" animBg="1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グループ化 26"/>
          <p:cNvGrpSpPr/>
          <p:nvPr/>
        </p:nvGrpSpPr>
        <p:grpSpPr>
          <a:xfrm>
            <a:off x="687512" y="119584"/>
            <a:ext cx="2727615" cy="1009724"/>
            <a:chOff x="687512" y="119584"/>
            <a:chExt cx="2727615" cy="1009724"/>
          </a:xfrm>
        </p:grpSpPr>
        <p:sp>
          <p:nvSpPr>
            <p:cNvPr id="12" name="円/楕円 11"/>
            <p:cNvSpPr/>
            <p:nvPr/>
          </p:nvSpPr>
          <p:spPr>
            <a:xfrm>
              <a:off x="1299580" y="119584"/>
              <a:ext cx="792088" cy="792088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6" name="円/楕円 5"/>
            <p:cNvSpPr/>
            <p:nvPr/>
          </p:nvSpPr>
          <p:spPr>
            <a:xfrm>
              <a:off x="687512" y="121196"/>
              <a:ext cx="1008112" cy="1008112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4" name="テキスト ボックス 3"/>
            <p:cNvSpPr txBox="1"/>
            <p:nvPr/>
          </p:nvSpPr>
          <p:spPr>
            <a:xfrm>
              <a:off x="1263576" y="357271"/>
              <a:ext cx="215155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8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お金を貯める</a:t>
              </a: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831528" y="3020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36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Ⅰ</a:t>
              </a:r>
              <a:endParaRPr lang="ja-JP" altLang="en-US" sz="36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26" name="グループ化 25"/>
          <p:cNvGrpSpPr/>
          <p:nvPr/>
        </p:nvGrpSpPr>
        <p:grpSpPr>
          <a:xfrm>
            <a:off x="255464" y="1048640"/>
            <a:ext cx="3262432" cy="860014"/>
            <a:chOff x="255464" y="1048640"/>
            <a:chExt cx="3262432" cy="860014"/>
          </a:xfrm>
        </p:grpSpPr>
        <p:sp>
          <p:nvSpPr>
            <p:cNvPr id="5" name="角丸四角形 4"/>
            <p:cNvSpPr/>
            <p:nvPr/>
          </p:nvSpPr>
          <p:spPr>
            <a:xfrm>
              <a:off x="255464" y="1116566"/>
              <a:ext cx="3262432" cy="792088"/>
            </a:xfrm>
            <a:prstGeom prst="roundRect">
              <a:avLst/>
            </a:prstGeom>
            <a:noFill/>
            <a:ln w="571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255464" y="1048640"/>
              <a:ext cx="3262432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48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金利の種類</a:t>
              </a:r>
            </a:p>
          </p:txBody>
        </p:sp>
      </p:grp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B371CA28-ABB3-43EC-995E-ABF33A9AF4C6}"/>
              </a:ext>
            </a:extLst>
          </p:cNvPr>
          <p:cNvSpPr txBox="1"/>
          <p:nvPr/>
        </p:nvSpPr>
        <p:spPr>
          <a:xfrm>
            <a:off x="910794" y="2021769"/>
            <a:ext cx="156966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5400" dirty="0">
                <a:solidFill>
                  <a:srgbClr val="FF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単利</a:t>
            </a:r>
            <a:endParaRPr kumimoji="1" lang="ja-JP" altLang="en-US" sz="5400" dirty="0">
              <a:solidFill>
                <a:srgbClr val="FF0000"/>
              </a:solidFill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</p:txBody>
      </p:sp>
      <p:grpSp>
        <p:nvGrpSpPr>
          <p:cNvPr id="25" name="グループ化 24"/>
          <p:cNvGrpSpPr/>
          <p:nvPr/>
        </p:nvGrpSpPr>
        <p:grpSpPr>
          <a:xfrm>
            <a:off x="265454" y="2063968"/>
            <a:ext cx="8296456" cy="2457840"/>
            <a:chOff x="265454" y="2063968"/>
            <a:chExt cx="8296456" cy="2457840"/>
          </a:xfrm>
        </p:grpSpPr>
        <p:sp>
          <p:nvSpPr>
            <p:cNvPr id="11" name="テキスト ボックス 10"/>
            <p:cNvSpPr txBox="1"/>
            <p:nvPr/>
          </p:nvSpPr>
          <p:spPr>
            <a:xfrm>
              <a:off x="615504" y="2964972"/>
              <a:ext cx="7946406" cy="155683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ja-JP" altLang="en-US" sz="44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　</a:t>
              </a:r>
              <a:r>
                <a:rPr lang="ja-JP" altLang="ja-JP" sz="44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最初に預けた元本に対してだけ</a:t>
              </a:r>
              <a:endParaRPr lang="en-US" altLang="ja-JP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endParaRPr>
            </a:p>
            <a:p>
              <a:pPr>
                <a:lnSpc>
                  <a:spcPts val="3500"/>
                </a:lnSpc>
              </a:pPr>
              <a:r>
                <a:rPr lang="ja-JP" altLang="en-US" sz="44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　</a:t>
              </a:r>
              <a:r>
                <a:rPr lang="ja-JP" altLang="ja-JP" sz="44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一定の割合で</a:t>
              </a:r>
              <a:r>
                <a:rPr lang="ja-JP" altLang="en-US" sz="44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付く</a:t>
              </a:r>
              <a:r>
                <a:rPr lang="ja-JP" altLang="ja-JP" sz="44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利息のこと</a:t>
              </a:r>
              <a:endParaRPr lang="ja-JP" altLang="en-US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265454" y="2063968"/>
              <a:ext cx="2589170" cy="113941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4400" dirty="0">
                  <a:solidFill>
                    <a:srgbClr val="C00000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●</a:t>
              </a:r>
              <a:r>
                <a:rPr lang="ja-JP" altLang="en-US" sz="5400" u="sng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　　　　</a:t>
              </a:r>
            </a:p>
            <a:p>
              <a:endParaRPr kumimoji="1" lang="ja-JP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189042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グループ化 26"/>
          <p:cNvGrpSpPr/>
          <p:nvPr/>
        </p:nvGrpSpPr>
        <p:grpSpPr>
          <a:xfrm>
            <a:off x="687512" y="119584"/>
            <a:ext cx="2727615" cy="1009724"/>
            <a:chOff x="687512" y="119584"/>
            <a:chExt cx="2727615" cy="1009724"/>
          </a:xfrm>
        </p:grpSpPr>
        <p:sp>
          <p:nvSpPr>
            <p:cNvPr id="12" name="円/楕円 11"/>
            <p:cNvSpPr/>
            <p:nvPr/>
          </p:nvSpPr>
          <p:spPr>
            <a:xfrm>
              <a:off x="1299580" y="119584"/>
              <a:ext cx="792088" cy="792088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6" name="円/楕円 5"/>
            <p:cNvSpPr/>
            <p:nvPr/>
          </p:nvSpPr>
          <p:spPr>
            <a:xfrm>
              <a:off x="687512" y="121196"/>
              <a:ext cx="1008112" cy="1008112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sp>
          <p:nvSpPr>
            <p:cNvPr id="4" name="テキスト ボックス 3"/>
            <p:cNvSpPr txBox="1"/>
            <p:nvPr/>
          </p:nvSpPr>
          <p:spPr>
            <a:xfrm>
              <a:off x="1263576" y="357271"/>
              <a:ext cx="215155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8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お金を貯める</a:t>
              </a: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831528" y="3020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36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Ⅰ</a:t>
              </a:r>
              <a:endParaRPr lang="ja-JP" altLang="en-US" sz="36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26" name="グループ化 25"/>
          <p:cNvGrpSpPr/>
          <p:nvPr/>
        </p:nvGrpSpPr>
        <p:grpSpPr>
          <a:xfrm>
            <a:off x="255464" y="1048640"/>
            <a:ext cx="3262432" cy="860014"/>
            <a:chOff x="255464" y="1048640"/>
            <a:chExt cx="3262432" cy="860014"/>
          </a:xfrm>
        </p:grpSpPr>
        <p:sp>
          <p:nvSpPr>
            <p:cNvPr id="5" name="角丸四角形 4"/>
            <p:cNvSpPr/>
            <p:nvPr/>
          </p:nvSpPr>
          <p:spPr>
            <a:xfrm>
              <a:off x="255464" y="1116566"/>
              <a:ext cx="3262432" cy="792088"/>
            </a:xfrm>
            <a:prstGeom prst="roundRect">
              <a:avLst/>
            </a:prstGeom>
            <a:noFill/>
            <a:ln w="571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255464" y="1048640"/>
              <a:ext cx="3262432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48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金利の種類</a:t>
              </a:r>
            </a:p>
          </p:txBody>
        </p:sp>
      </p:grp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B371CA28-ABB3-43EC-995E-ABF33A9AF4C6}"/>
              </a:ext>
            </a:extLst>
          </p:cNvPr>
          <p:cNvSpPr txBox="1"/>
          <p:nvPr/>
        </p:nvSpPr>
        <p:spPr>
          <a:xfrm>
            <a:off x="910794" y="2021769"/>
            <a:ext cx="156966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5400" dirty="0">
                <a:solidFill>
                  <a:srgbClr val="FF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  <a:cs typeface="Times New Roman" panose="02020603050405020304" pitchFamily="18" charset="0"/>
              </a:rPr>
              <a:t>複利</a:t>
            </a:r>
            <a:endParaRPr kumimoji="1" lang="ja-JP" altLang="en-US" sz="5400" dirty="0">
              <a:solidFill>
                <a:srgbClr val="FF0000"/>
              </a:solidFill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</p:txBody>
      </p:sp>
      <p:grpSp>
        <p:nvGrpSpPr>
          <p:cNvPr id="25" name="グループ化 24"/>
          <p:cNvGrpSpPr/>
          <p:nvPr/>
        </p:nvGrpSpPr>
        <p:grpSpPr>
          <a:xfrm>
            <a:off x="265454" y="2063968"/>
            <a:ext cx="9142842" cy="3024662"/>
            <a:chOff x="265454" y="2063968"/>
            <a:chExt cx="9142842" cy="3024662"/>
          </a:xfrm>
        </p:grpSpPr>
        <p:sp>
          <p:nvSpPr>
            <p:cNvPr id="11" name="テキスト ボックス 10"/>
            <p:cNvSpPr txBox="1"/>
            <p:nvPr/>
          </p:nvSpPr>
          <p:spPr>
            <a:xfrm>
              <a:off x="615504" y="2964972"/>
              <a:ext cx="8792792" cy="212365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44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　</a:t>
              </a:r>
              <a:r>
                <a:rPr lang="ja-JP" altLang="ja-JP" sz="44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最初</a:t>
              </a:r>
              <a:r>
                <a:rPr lang="ja-JP" altLang="en-US" sz="44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の元本に一定期間後の利息を</a:t>
              </a:r>
              <a:endParaRPr lang="en-US" altLang="ja-JP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endParaRPr>
            </a:p>
            <a:p>
              <a:r>
                <a:rPr lang="ja-JP" altLang="en-US" sz="44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　加えたものを、次の元本として、</a:t>
              </a:r>
              <a:endParaRPr lang="en-US" altLang="ja-JP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endParaRPr>
            </a:p>
            <a:p>
              <a:r>
                <a:rPr lang="ja-JP" altLang="en-US" sz="44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　その元本に対して付く利息のこと</a:t>
              </a:r>
              <a:endParaRPr lang="en-US" altLang="ja-JP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265454" y="2063968"/>
              <a:ext cx="2589170" cy="113941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4400" dirty="0">
                  <a:solidFill>
                    <a:srgbClr val="C00000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●</a:t>
              </a:r>
              <a:r>
                <a:rPr lang="ja-JP" altLang="en-US" sz="5400" u="sng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　　　　</a:t>
              </a:r>
            </a:p>
            <a:p>
              <a:endParaRPr kumimoji="1" lang="ja-JP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064956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円/楕円 11"/>
          <p:cNvSpPr/>
          <p:nvPr/>
        </p:nvSpPr>
        <p:spPr>
          <a:xfrm>
            <a:off x="1299580" y="119584"/>
            <a:ext cx="792088" cy="79208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" name="円/楕円 5"/>
          <p:cNvSpPr/>
          <p:nvPr/>
        </p:nvSpPr>
        <p:spPr>
          <a:xfrm>
            <a:off x="687512" y="121196"/>
            <a:ext cx="1008112" cy="1008112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263576" y="357271"/>
            <a:ext cx="21515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お金を貯める</a:t>
            </a:r>
          </a:p>
        </p:txBody>
      </p:sp>
      <p:sp>
        <p:nvSpPr>
          <p:cNvPr id="14" name="角丸四角形 13"/>
          <p:cNvSpPr/>
          <p:nvPr/>
        </p:nvSpPr>
        <p:spPr>
          <a:xfrm>
            <a:off x="471488" y="1282703"/>
            <a:ext cx="9505056" cy="2078853"/>
          </a:xfrm>
          <a:prstGeom prst="roundRect">
            <a:avLst>
              <a:gd name="adj" fmla="val 13764"/>
            </a:avLst>
          </a:prstGeom>
          <a:solidFill>
            <a:schemeClr val="accent1">
              <a:lumMod val="20000"/>
              <a:lumOff val="80000"/>
            </a:schemeClr>
          </a:solidFill>
          <a:ln w="57150">
            <a:solidFill>
              <a:schemeClr val="accent5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731628" y="1536804"/>
            <a:ext cx="808426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400" dirty="0">
                <a:ln w="12700"/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同じ金利なら、“単利”と“複利”</a:t>
            </a:r>
            <a:endParaRPr lang="en-US" altLang="ja-JP" sz="4400" dirty="0">
              <a:ln w="12700"/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  <a:p>
            <a:r>
              <a:rPr lang="ja-JP" altLang="en-US" sz="4400" dirty="0">
                <a:ln w="12700"/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　　どちらの方が利息は多くなる？</a:t>
            </a:r>
            <a:endParaRPr lang="en-US" altLang="ja-JP" sz="4400" dirty="0">
              <a:ln w="12700"/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831528" y="302086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Ⅰ</a:t>
            </a:r>
            <a:endParaRPr lang="ja-JP" altLang="en-US" sz="36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631728" y="3913068"/>
            <a:ext cx="187743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単利</a:t>
            </a: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5773760" y="3913068"/>
            <a:ext cx="187743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複利</a:t>
            </a:r>
          </a:p>
        </p:txBody>
      </p:sp>
      <p:sp>
        <p:nvSpPr>
          <p:cNvPr id="5" name="円/楕円 4"/>
          <p:cNvSpPr/>
          <p:nvPr/>
        </p:nvSpPr>
        <p:spPr>
          <a:xfrm>
            <a:off x="5632358" y="3645116"/>
            <a:ext cx="2160240" cy="1767407"/>
          </a:xfrm>
          <a:prstGeom prst="ellipse">
            <a:avLst/>
          </a:prstGeom>
          <a:noFill/>
          <a:ln w="15240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5" name="グループ化 14"/>
          <p:cNvGrpSpPr/>
          <p:nvPr/>
        </p:nvGrpSpPr>
        <p:grpSpPr>
          <a:xfrm>
            <a:off x="638189" y="1472604"/>
            <a:ext cx="1093439" cy="831946"/>
            <a:chOff x="566180" y="820550"/>
            <a:chExt cx="1093439" cy="831946"/>
          </a:xfrm>
        </p:grpSpPr>
        <p:sp>
          <p:nvSpPr>
            <p:cNvPr id="16" name="角丸四角形 15"/>
            <p:cNvSpPr/>
            <p:nvPr/>
          </p:nvSpPr>
          <p:spPr>
            <a:xfrm>
              <a:off x="566180" y="906092"/>
              <a:ext cx="1093439" cy="746404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617929" y="820550"/>
              <a:ext cx="992579" cy="830997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kumimoji="1" lang="en-US" altLang="ja-JP" sz="4800" b="1" dirty="0">
                  <a:solidFill>
                    <a:schemeClr val="accent4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Q2</a:t>
              </a:r>
              <a:endParaRPr kumimoji="1" lang="ja-JP" altLang="en-US" sz="4800" b="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75069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8" grpId="0"/>
      <p:bldP spid="2" grpId="0"/>
      <p:bldP spid="13" grpId="0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テキスト ボックス 17"/>
          <p:cNvSpPr txBox="1"/>
          <p:nvPr/>
        </p:nvSpPr>
        <p:spPr>
          <a:xfrm>
            <a:off x="615504" y="1330826"/>
            <a:ext cx="858600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fontAlgn="base"/>
            <a:r>
              <a:rPr lang="en-US" altLang="ja-JP" sz="2800" dirty="0">
                <a:solidFill>
                  <a:srgbClr val="333333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100</a:t>
            </a:r>
            <a:r>
              <a:rPr lang="ja-JP" altLang="en-US" sz="2800" dirty="0">
                <a:solidFill>
                  <a:srgbClr val="333333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万円を年利</a:t>
            </a:r>
            <a:r>
              <a:rPr lang="en-US" altLang="ja-JP" sz="2800" dirty="0">
                <a:solidFill>
                  <a:srgbClr val="333333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2</a:t>
            </a:r>
            <a:r>
              <a:rPr lang="ja-JP" altLang="en-US" sz="2800" dirty="0">
                <a:solidFill>
                  <a:srgbClr val="333333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％で貯金。</a:t>
            </a:r>
            <a:r>
              <a:rPr lang="en-US" altLang="ja-JP" sz="2800" dirty="0">
                <a:solidFill>
                  <a:srgbClr val="333333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5</a:t>
            </a:r>
            <a:r>
              <a:rPr lang="ja-JP" altLang="en-US" sz="2800" dirty="0">
                <a:solidFill>
                  <a:srgbClr val="333333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年後の口座の残高は</a:t>
            </a:r>
            <a:endParaRPr lang="en-US" altLang="ja-JP" sz="2800" dirty="0">
              <a:solidFill>
                <a:srgbClr val="333333"/>
              </a:solidFill>
              <a:latin typeface="HGP創英角ｺﾞｼｯｸUB" panose="020B0A00000000000000" pitchFamily="50" charset="-128"/>
              <a:ea typeface="HGP創英角ｺﾞｼｯｸUB" panose="020B0A00000000000000" pitchFamily="50" charset="-128"/>
            </a:endParaRPr>
          </a:p>
          <a:p>
            <a:pPr lvl="0" fontAlgn="base"/>
            <a:r>
              <a:rPr lang="ja-JP" altLang="en-US" sz="2800" dirty="0">
                <a:solidFill>
                  <a:srgbClr val="333333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単利と複利で預けた場合、それぞれいくらになっている？</a:t>
            </a:r>
          </a:p>
        </p:txBody>
      </p:sp>
      <p:grpSp>
        <p:nvGrpSpPr>
          <p:cNvPr id="24" name="グループ化 23"/>
          <p:cNvGrpSpPr/>
          <p:nvPr/>
        </p:nvGrpSpPr>
        <p:grpSpPr>
          <a:xfrm>
            <a:off x="687512" y="119585"/>
            <a:ext cx="2727615" cy="1009724"/>
            <a:chOff x="687512" y="119584"/>
            <a:chExt cx="2727615" cy="1009724"/>
          </a:xfrm>
        </p:grpSpPr>
        <p:sp>
          <p:nvSpPr>
            <p:cNvPr id="12" name="円/楕円 11"/>
            <p:cNvSpPr/>
            <p:nvPr/>
          </p:nvSpPr>
          <p:spPr>
            <a:xfrm>
              <a:off x="1299580" y="119584"/>
              <a:ext cx="792088" cy="792088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800"/>
            </a:p>
          </p:txBody>
        </p:sp>
        <p:sp>
          <p:nvSpPr>
            <p:cNvPr id="6" name="円/楕円 5"/>
            <p:cNvSpPr/>
            <p:nvPr/>
          </p:nvSpPr>
          <p:spPr>
            <a:xfrm>
              <a:off x="687512" y="121196"/>
              <a:ext cx="1008112" cy="1008112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800"/>
            </a:p>
          </p:txBody>
        </p:sp>
        <p:sp>
          <p:nvSpPr>
            <p:cNvPr id="4" name="テキスト ボックス 3"/>
            <p:cNvSpPr txBox="1"/>
            <p:nvPr/>
          </p:nvSpPr>
          <p:spPr>
            <a:xfrm>
              <a:off x="1263576" y="357271"/>
              <a:ext cx="215155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8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お金を貯める</a:t>
              </a: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831528" y="302086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360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Ⅰ</a:t>
              </a:r>
              <a:endParaRPr lang="ja-JP" altLang="en-US" sz="36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2" name="テキスト ボックス 1"/>
          <p:cNvSpPr txBox="1"/>
          <p:nvPr/>
        </p:nvSpPr>
        <p:spPr>
          <a:xfrm>
            <a:off x="953703" y="2620344"/>
            <a:ext cx="340029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① </a:t>
            </a:r>
            <a:r>
              <a:rPr lang="en-US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110</a:t>
            </a: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万円</a:t>
            </a: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927166" y="3541208"/>
            <a:ext cx="556755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② </a:t>
            </a:r>
            <a:r>
              <a:rPr lang="en-US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110</a:t>
            </a: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万円より多い</a:t>
            </a: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907572" y="4404362"/>
            <a:ext cx="611096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③ </a:t>
            </a:r>
            <a:r>
              <a:rPr lang="en-US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110</a:t>
            </a: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万円より少ない</a:t>
            </a:r>
          </a:p>
        </p:txBody>
      </p:sp>
      <p:cxnSp>
        <p:nvCxnSpPr>
          <p:cNvPr id="7" name="直線コネクタ 6"/>
          <p:cNvCxnSpPr/>
          <p:nvPr/>
        </p:nvCxnSpPr>
        <p:spPr>
          <a:xfrm>
            <a:off x="687512" y="2542579"/>
            <a:ext cx="813690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円/楕円 7"/>
          <p:cNvSpPr/>
          <p:nvPr/>
        </p:nvSpPr>
        <p:spPr>
          <a:xfrm>
            <a:off x="892781" y="3576874"/>
            <a:ext cx="864000" cy="864000"/>
          </a:xfrm>
          <a:prstGeom prst="ellipse">
            <a:avLst/>
          </a:prstGeom>
          <a:solidFill>
            <a:srgbClr val="FF0000">
              <a:alpha val="23000"/>
            </a:srgbClr>
          </a:solidFill>
          <a:ln w="5715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800"/>
          </a:p>
        </p:txBody>
      </p:sp>
      <p:sp>
        <p:nvSpPr>
          <p:cNvPr id="25" name="円/楕円 7"/>
          <p:cNvSpPr/>
          <p:nvPr/>
        </p:nvSpPr>
        <p:spPr>
          <a:xfrm>
            <a:off x="912340" y="2643100"/>
            <a:ext cx="864000" cy="864000"/>
          </a:xfrm>
          <a:prstGeom prst="ellipse">
            <a:avLst/>
          </a:prstGeom>
          <a:solidFill>
            <a:srgbClr val="00B050">
              <a:alpha val="23000"/>
            </a:srgbClr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800"/>
          </a:p>
        </p:txBody>
      </p:sp>
      <p:sp>
        <p:nvSpPr>
          <p:cNvPr id="5" name="正方形/長方形 4"/>
          <p:cNvSpPr/>
          <p:nvPr/>
        </p:nvSpPr>
        <p:spPr>
          <a:xfrm>
            <a:off x="92562" y="2831274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>
                <a:solidFill>
                  <a:srgbClr val="00B05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単利</a:t>
            </a:r>
            <a:endParaRPr lang="ja-JP" altLang="en-US" sz="2000" dirty="0">
              <a:solidFill>
                <a:srgbClr val="00B050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62101" y="3766058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>
                <a:solidFill>
                  <a:srgbClr val="FF0066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複利</a:t>
            </a:r>
            <a:endParaRPr lang="ja-JP" altLang="en-US" sz="2000" dirty="0">
              <a:solidFill>
                <a:srgbClr val="FF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790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" grpId="0"/>
      <p:bldP spid="13" grpId="0"/>
      <p:bldP spid="15" grpId="0"/>
      <p:bldP spid="8" grpId="0" animBg="1"/>
      <p:bldP spid="25" grpId="0" animBg="1"/>
      <p:bldP spid="5" grpId="0"/>
      <p:bldP spid="26" grpId="0"/>
    </p:bldLst>
  </p:timing>
</p:sld>
</file>

<file path=ppt/theme/theme1.xml><?xml version="1.0" encoding="utf-8"?>
<a:theme xmlns:a="http://schemas.openxmlformats.org/drawingml/2006/main" name="2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7653</TotalTime>
  <Words>1300</Words>
  <Application>Microsoft Office PowerPoint</Application>
  <PresentationFormat>ユーザー設定</PresentationFormat>
  <Paragraphs>277</Paragraphs>
  <Slides>36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4</vt:i4>
      </vt:variant>
      <vt:variant>
        <vt:lpstr>スライド タイトル</vt:lpstr>
      </vt:variant>
      <vt:variant>
        <vt:i4>36</vt:i4>
      </vt:variant>
    </vt:vector>
  </HeadingPairs>
  <TitlesOfParts>
    <vt:vector size="48" baseType="lpstr">
      <vt:lpstr>HGPｺﾞｼｯｸE</vt:lpstr>
      <vt:lpstr>HGP創英角ｺﾞｼｯｸUB</vt:lpstr>
      <vt:lpstr>HGS創英角ｺﾞｼｯｸUB</vt:lpstr>
      <vt:lpstr>HG丸ｺﾞｼｯｸM-PRO</vt:lpstr>
      <vt:lpstr>HG丸ｺﾞｼｯｸM-PRO</vt:lpstr>
      <vt:lpstr>Arial</vt:lpstr>
      <vt:lpstr>Calibri</vt:lpstr>
      <vt:lpstr>Calibri Light</vt:lpstr>
      <vt:lpstr>2_デザインの設定</vt:lpstr>
      <vt:lpstr>1_デザインの設定</vt:lpstr>
      <vt:lpstr>デザインの設定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/>
  <cp:lastModifiedBy>松本 樹李亜</cp:lastModifiedBy>
  <cp:revision>190</cp:revision>
  <dcterms:created xsi:type="dcterms:W3CDTF">2020-10-22T10:28:45Z</dcterms:created>
  <dcterms:modified xsi:type="dcterms:W3CDTF">2024-12-24T01:28:33Z</dcterms:modified>
</cp:coreProperties>
</file>